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6" r:id="rId2"/>
  </p:sldMasterIdLst>
  <p:notesMasterIdLst>
    <p:notesMasterId r:id="rId4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12192000" cy="6858000"/>
  <p:notesSz cx="6858000" cy="9144000"/>
  <p:embeddedFontLst>
    <p:embeddedFont>
      <p:font typeface="Garamond" panose="02020404030301010803" pitchFamily="18" charset="0"/>
      <p:regular r:id="rId49"/>
      <p:bold r:id="rId50"/>
      <p:italic r:id="rId51"/>
      <p:boldItalic r:id="rId52"/>
    </p:embeddedFont>
    <p:embeddedFont>
      <p:font typeface="Libre Franklin" panose="020F0502020204030204"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0" roundtripDataSignature="AMtx7mjljUf/gXEIYwhpLklVziDAojTLE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EDE6A54-505A-4D00-B458-48486218086F}">
  <a:tblStyle styleId="{4EDE6A54-505A-4D00-B458-48486218086F}"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D735A771-7853-4FE5-A003-58938AD355AC}" styleName="Table_1">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DEDED"/>
          </a:solidFill>
        </a:fill>
      </a:tcStyle>
    </a:wholeTbl>
    <a:band1H>
      <a:tcTxStyle b="off" i="off"/>
      <a:tcStyle>
        <a:tcBdr/>
        <a:fill>
          <a:solidFill>
            <a:srgbClr val="DADAD8"/>
          </a:solidFill>
        </a:fill>
      </a:tcStyle>
    </a:band1H>
    <a:band2H>
      <a:tcTxStyle b="off" i="off"/>
      <a:tcStyle>
        <a:tcBdr/>
      </a:tcStyle>
    </a:band2H>
    <a:band1V>
      <a:tcTxStyle b="off" i="off"/>
      <a:tcStyle>
        <a:tcBdr/>
        <a:fill>
          <a:solidFill>
            <a:srgbClr val="DADAD8"/>
          </a:solidFill>
        </a:fill>
      </a:tcStyle>
    </a:band1V>
    <a:band2V>
      <a:tcTxStyle b="off" i="off"/>
      <a:tcStyle>
        <a:tcBdr/>
      </a:tcStyle>
    </a:band2V>
    <a:lastCol>
      <a:tcTxStyle b="on" i="off">
        <a:font>
          <a:latin typeface="Franklin Gothic Book"/>
          <a:ea typeface="Franklin Gothic Book"/>
          <a:cs typeface="Franklin Gothic Book"/>
        </a:font>
        <a:schemeClr val="lt1"/>
      </a:tcTxStyle>
      <a:tcStyle>
        <a:tcBdr/>
        <a:fill>
          <a:solidFill>
            <a:schemeClr val="accent1"/>
          </a:solidFill>
        </a:fill>
      </a:tcStyle>
    </a:lastCol>
    <a:firstCol>
      <a:tcTxStyle b="on" i="off">
        <a:font>
          <a:latin typeface="Franklin Gothic Book"/>
          <a:ea typeface="Franklin Gothic Book"/>
          <a:cs typeface="Franklin Gothic Book"/>
        </a:font>
        <a:schemeClr val="lt1"/>
      </a:tcTxStyle>
      <a:tcStyle>
        <a:tcBdr/>
        <a:fill>
          <a:solidFill>
            <a:schemeClr val="accent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609786A9-4F81-476E-8A61-09DF0C37A062}" styleName="Table_2">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6E6"/>
          </a:solidFill>
        </a:fill>
      </a:tcStyle>
    </a:wholeTbl>
    <a:band1H>
      <a:tcTxStyle b="off" i="off"/>
      <a:tcStyle>
        <a:tcBdr/>
        <a:fill>
          <a:solidFill>
            <a:srgbClr val="CACACA"/>
          </a:solidFill>
        </a:fill>
      </a:tcStyle>
    </a:band1H>
    <a:band2H>
      <a:tcTxStyle b="off" i="off"/>
      <a:tcStyle>
        <a:tcBdr/>
      </a:tcStyle>
    </a:band2H>
    <a:band1V>
      <a:tcTxStyle b="off" i="off"/>
      <a:tcStyle>
        <a:tcBdr/>
        <a:fill>
          <a:solidFill>
            <a:srgbClr val="CACACA"/>
          </a:solidFill>
        </a:fill>
      </a:tcStyle>
    </a:band1V>
    <a:band2V>
      <a:tcTxStyle b="off" i="off"/>
      <a:tcStyle>
        <a:tcBdr/>
      </a:tcStyle>
    </a:band2V>
    <a:lastCol>
      <a:tcTxStyle b="on" i="off">
        <a:font>
          <a:latin typeface="Franklin Gothic Book"/>
          <a:ea typeface="Franklin Gothic Book"/>
          <a:cs typeface="Franklin Gothic Book"/>
        </a:font>
        <a:schemeClr val="lt1"/>
      </a:tcTxStyle>
      <a:tcStyle>
        <a:tcBdr/>
        <a:fill>
          <a:solidFill>
            <a:schemeClr val="dk1"/>
          </a:solidFill>
        </a:fill>
      </a:tcStyle>
    </a:lastCol>
    <a:firstCol>
      <a:tcTxStyle b="on" i="off">
        <a:font>
          <a:latin typeface="Franklin Gothic Book"/>
          <a:ea typeface="Franklin Gothic Book"/>
          <a:cs typeface="Franklin Gothic Book"/>
        </a:font>
        <a:schemeClr val="lt1"/>
      </a:tcTxStyle>
      <a:tcStyle>
        <a:tcBdr/>
        <a:fill>
          <a:solidFill>
            <a:schemeClr val="dk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b="off" i="off"/>
      <a:tcStyle>
        <a:tcBdr/>
      </a:tcStyle>
    </a:seCell>
    <a:swCell>
      <a:tcTxStyle b="off" i="off"/>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b="off" i="off"/>
      <a:tcStyle>
        <a:tcBdr/>
      </a:tcStyle>
    </a:neCell>
    <a:nwCell>
      <a:tcTxStyle b="off" i="off"/>
      <a:tcStyle>
        <a:tcBdr/>
      </a:tcStyle>
    </a:nwCell>
  </a:tblStyle>
  <a:tblStyle styleId="{C2F33E15-EE8B-47A2-B331-7A507E8AED77}" styleName="Table_3">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font" Target="fonts/font2.fntdata"/><Relationship Id="rId55" Type="http://schemas.openxmlformats.org/officeDocument/2006/relationships/font" Target="fonts/font7.fntdata"/><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5.fntdata"/><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font" Target="fonts/font3.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6.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4.fntdata"/><Relationship Id="rId60"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2" name="Google Shape;19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David</a:t>
            </a:r>
            <a:endParaRPr/>
          </a:p>
        </p:txBody>
      </p:sp>
      <p:sp>
        <p:nvSpPr>
          <p:cNvPr id="256" name="Google Shape;256;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3" name="Google Shape;26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0" name="Google Shape;27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7" name="Google Shape;277;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4" name="Google Shape;28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0" name="Google Shape;29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7" name="Google Shape;297;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32896bdd651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g32896bdd651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4" name="Google Shape;304;g32896bdd651_0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2" name="Google Shape;312;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3" name="Google Shape;323;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32896bdd651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3" name="Google Shape;333;g32896bdd651_0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4" name="Google Shape;334;g32896bdd651_0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32896bdd651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4" name="Google Shape;344;g32896bdd651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5" name="Google Shape;345;g32896bdd651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0" name="Google Shape;36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6" name="Google Shape;36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7" name="Google Shape;367;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3" name="Google Shape;373;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4" name="Google Shape;374;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0" name="Google Shape;380;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1" name="Google Shape;381;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7" name="Google Shape;38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8" name="Google Shape;388;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6" name="Google Shape;396;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7" name="Google Shape;397;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4" name="Google Shape;404;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0" name="Google Shape;41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1" name="Google Shape;411;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6" name="Google Shape;206;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2" name="Google Shape;422;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9" name="Google Shape;429;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6" name="Google Shape;436;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2" name="Google Shape;442;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0" name="Google Shape;450;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6" name="Google Shape;456;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2" name="Google Shape;462;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3" name="Google Shape;473;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0" name="Google Shape;480;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1" name="Google Shape;481;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8" name="Google Shape;488;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9" name="Google Shape;489;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3" name="Google Shape;21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8" name="Google Shape;508;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5" name="Google Shape;515;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1ee8d01f392_2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2" name="Google Shape;522;g1ee8d01f392_2_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523" name="Google Shape;523;g1ee8d01f392_2_9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200"/>
              <a:buFont typeface="Calibri"/>
              <a:buNone/>
            </a:pPr>
            <a:fld id="{00000000-1234-1234-1234-123412341234}" type="slidenum">
              <a:rPr lang="en-US"/>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9" name="Google Shape;529;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0" name="Google Shape;530;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6" name="Google Shape;536;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7" name="Google Shape;537;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3" name="Google Shape;543;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4" name="Google Shape;544;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0" name="Google Shape;22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1ee8b2ca97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g1ee8b2ca97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7" name="Google Shape;227;g1ee8b2ca97d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 name="Google Shape;24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9" name="Google Shape;249;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9"/>
        <p:cNvGrpSpPr/>
        <p:nvPr/>
      </p:nvGrpSpPr>
      <p:grpSpPr>
        <a:xfrm>
          <a:off x="0" y="0"/>
          <a:ext cx="0" cy="0"/>
          <a:chOff x="0" y="0"/>
          <a:chExt cx="0" cy="0"/>
        </a:xfrm>
      </p:grpSpPr>
      <p:sp>
        <p:nvSpPr>
          <p:cNvPr id="20" name="Google Shape;20;p41"/>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41"/>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Calibri"/>
              <a:buNone/>
              <a:defRPr sz="7200" b="0" i="0" u="none" strike="noStrike" cap="none">
                <a:solidFill>
                  <a:srgbClr val="101D4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41"/>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latin typeface="Calibri"/>
                <a:ea typeface="Calibri"/>
                <a:cs typeface="Calibri"/>
                <a:sym typeface="Calibri"/>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23" name="Google Shape;23;p41"/>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1"/>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1"/>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grpSp>
        <p:nvGrpSpPr>
          <p:cNvPr id="26" name="Google Shape;26;p41"/>
          <p:cNvGrpSpPr/>
          <p:nvPr/>
        </p:nvGrpSpPr>
        <p:grpSpPr>
          <a:xfrm>
            <a:off x="752860" y="744473"/>
            <a:ext cx="10674117" cy="5349671"/>
            <a:chOff x="752858" y="744469"/>
            <a:chExt cx="10674117" cy="5349671"/>
          </a:xfrm>
        </p:grpSpPr>
        <p:sp>
          <p:nvSpPr>
            <p:cNvPr id="27" name="Google Shape;27;p41"/>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28" name="Google Shape;28;p41"/>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9" name="Google Shape;29;p41"/>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130"/>
        <p:cNvGrpSpPr/>
        <p:nvPr/>
      </p:nvGrpSpPr>
      <p:grpSpPr>
        <a:xfrm>
          <a:off x="0" y="0"/>
          <a:ext cx="0" cy="0"/>
          <a:chOff x="0" y="0"/>
          <a:chExt cx="0" cy="0"/>
        </a:xfrm>
      </p:grpSpPr>
      <p:sp>
        <p:nvSpPr>
          <p:cNvPr id="131" name="Google Shape;131;g1ee8d01f392_2_21"/>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32" name="Google Shape;132;g1ee8d01f392_2_21"/>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g1ee8d01f392_2_21"/>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g1ee8d01f392_2_21"/>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135" name="Google Shape;135;g1ee8d01f392_2_21"/>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36" name="Google Shape;136;g1ee8d01f392_2_21"/>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137" name="Google Shape;137;g1ee8d01f392_2_21"/>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38" name="Google Shape;138;g1ee8d01f392_2_21"/>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g1ee8d01f392_2_21"/>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g1ee8d01f392_2_21"/>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41" name="Google Shape;141;g1ee8d01f392_2_21"/>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42" name="Google Shape;142;g1ee8d01f392_2_21"/>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143"/>
        <p:cNvGrpSpPr/>
        <p:nvPr/>
      </p:nvGrpSpPr>
      <p:grpSpPr>
        <a:xfrm>
          <a:off x="0" y="0"/>
          <a:ext cx="0" cy="0"/>
          <a:chOff x="0" y="0"/>
          <a:chExt cx="0" cy="0"/>
        </a:xfrm>
      </p:grpSpPr>
      <p:sp>
        <p:nvSpPr>
          <p:cNvPr id="144" name="Google Shape;144;g1ee8d01f392_2_44"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g1ee8d01f392_2_44"/>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6" name="Google Shape;146;g1ee8d01f392_2_44"/>
          <p:cNvSpPr>
            <a:spLocks noGrp="1"/>
          </p:cNvSpPr>
          <p:nvPr>
            <p:ph type="pic" idx="2"/>
          </p:nvPr>
        </p:nvSpPr>
        <p:spPr>
          <a:xfrm>
            <a:off x="6027422" y="239584"/>
            <a:ext cx="5275415" cy="5432348"/>
          </a:xfrm>
          <a:prstGeom prst="rect">
            <a:avLst/>
          </a:prstGeom>
          <a:noFill/>
          <a:ln>
            <a:noFill/>
          </a:ln>
        </p:spPr>
      </p:sp>
      <p:sp>
        <p:nvSpPr>
          <p:cNvPr id="147" name="Google Shape;147;g1ee8d01f392_2_44"/>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148" name="Google Shape;148;g1ee8d01f392_2_44"/>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g1ee8d01f392_2_44"/>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g1ee8d01f392_2_4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51" name="Google Shape;151;g1ee8d01f392_2_44"/>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g1ee8d01f392_2_44"/>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53" name="Google Shape;153;g1ee8d01f392_2_44"/>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154"/>
        <p:cNvGrpSpPr/>
        <p:nvPr/>
      </p:nvGrpSpPr>
      <p:grpSpPr>
        <a:xfrm>
          <a:off x="0" y="0"/>
          <a:ext cx="0" cy="0"/>
          <a:chOff x="0" y="0"/>
          <a:chExt cx="0" cy="0"/>
        </a:xfrm>
      </p:grpSpPr>
      <p:sp>
        <p:nvSpPr>
          <p:cNvPr id="155" name="Google Shape;155;g1ee8d01f392_2_55"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g1ee8d01f392_2_55"/>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57" name="Google Shape;157;g1ee8d01f392_2_55"/>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158" name="Google Shape;158;g1ee8d01f392_2_55"/>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g1ee8d01f392_2_55"/>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g1ee8d01f392_2_5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61" name="Google Shape;161;g1ee8d01f392_2_55"/>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g1ee8d01f392_2_55"/>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g1ee8d01f392_2_55"/>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vl1pPr>
            <a:lvl2pPr marL="914400" lvl="1" indent="-355600" algn="l">
              <a:lnSpc>
                <a:spcPct val="94000"/>
              </a:lnSpc>
              <a:spcBef>
                <a:spcPts val="500"/>
              </a:spcBef>
              <a:spcAft>
                <a:spcPts val="0"/>
              </a:spcAft>
              <a:buClr>
                <a:schemeClr val="dk2"/>
              </a:buClr>
              <a:buSzPts val="2000"/>
              <a:buChar char="–"/>
              <a:defRPr sz="2000"/>
            </a:lvl2pPr>
            <a:lvl3pPr marL="1371600" lvl="2" indent="-342900" algn="l">
              <a:lnSpc>
                <a:spcPct val="94000"/>
              </a:lnSpc>
              <a:spcBef>
                <a:spcPts val="500"/>
              </a:spcBef>
              <a:spcAft>
                <a:spcPts val="0"/>
              </a:spcAft>
              <a:buClr>
                <a:schemeClr val="dk2"/>
              </a:buClr>
              <a:buSzPts val="1800"/>
              <a:buChar char="■"/>
              <a:defRPr sz="1800"/>
            </a:lvl3pPr>
            <a:lvl4pPr marL="1828800" lvl="3" indent="-342900" algn="l">
              <a:lnSpc>
                <a:spcPct val="94000"/>
              </a:lnSpc>
              <a:spcBef>
                <a:spcPts val="500"/>
              </a:spcBef>
              <a:spcAft>
                <a:spcPts val="0"/>
              </a:spcAft>
              <a:buClr>
                <a:schemeClr val="dk2"/>
              </a:buClr>
              <a:buSzPts val="1800"/>
              <a:buChar char="–"/>
              <a:defRPr sz="1800"/>
            </a:lvl4pPr>
            <a:lvl5pPr marL="2286000" lvl="4" indent="-330200" algn="l">
              <a:lnSpc>
                <a:spcPct val="94000"/>
              </a:lnSpc>
              <a:spcBef>
                <a:spcPts val="500"/>
              </a:spcBef>
              <a:spcAft>
                <a:spcPts val="0"/>
              </a:spcAft>
              <a:buClr>
                <a:schemeClr val="dk2"/>
              </a:buClr>
              <a:buSzPts val="1600"/>
              <a:buChar char="■"/>
              <a:defRPr sz="1600"/>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164" name="Google Shape;164;g1ee8d01f392_2_55"/>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165"/>
        <p:cNvGrpSpPr/>
        <p:nvPr/>
      </p:nvGrpSpPr>
      <p:grpSpPr>
        <a:xfrm>
          <a:off x="0" y="0"/>
          <a:ext cx="0" cy="0"/>
          <a:chOff x="0" y="0"/>
          <a:chExt cx="0" cy="0"/>
        </a:xfrm>
      </p:grpSpPr>
      <p:sp>
        <p:nvSpPr>
          <p:cNvPr id="166" name="Google Shape;166;g1ee8d01f392_2_66"/>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67" name="Google Shape;167;g1ee8d01f392_2_6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g1ee8d01f392_2_66"/>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g1ee8d01f392_2_6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70" name="Google Shape;170;g1ee8d01f392_2_6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71" name="Google Shape;171;g1ee8d01f392_2_66"/>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172"/>
        <p:cNvGrpSpPr/>
        <p:nvPr/>
      </p:nvGrpSpPr>
      <p:grpSpPr>
        <a:xfrm>
          <a:off x="0" y="0"/>
          <a:ext cx="0" cy="0"/>
          <a:chOff x="0" y="0"/>
          <a:chExt cx="0" cy="0"/>
        </a:xfrm>
      </p:grpSpPr>
      <p:sp>
        <p:nvSpPr>
          <p:cNvPr id="173" name="Google Shape;173;g1ee8d01f392_2_73"/>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74" name="Google Shape;174;g1ee8d01f392_2_73"/>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5" name="Google Shape;175;g1ee8d01f392_2_73"/>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g1ee8d01f392_2_73"/>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77" name="Google Shape;177;g1ee8d01f392_2_7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78" name="Google Shape;178;g1ee8d01f392_2_73"/>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179" name="Google Shape;179;g1ee8d01f392_2_73"/>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180" name="Google Shape;180;g1ee8d01f392_2_73"/>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181" name="Google Shape;181;g1ee8d01f392_2_73"/>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182" name="Google Shape;182;g1ee8d01f392_2_73"/>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183" name="Google Shape;183;g1ee8d01f392_2_73"/>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4" name="Google Shape;184;g1ee8d01f392_2_73"/>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5" name="Google Shape;185;g1ee8d01f392_2_73"/>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6" name="Google Shape;186;g1ee8d01f392_2_73"/>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7" name="Google Shape;187;g1ee8d01f392_2_73"/>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188" name="Google Shape;188;g1ee8d01f392_2_73"/>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30"/>
        <p:cNvGrpSpPr/>
        <p:nvPr/>
      </p:nvGrpSpPr>
      <p:grpSpPr>
        <a:xfrm>
          <a:off x="0" y="0"/>
          <a:ext cx="0" cy="0"/>
          <a:chOff x="0" y="0"/>
          <a:chExt cx="0" cy="0"/>
        </a:xfrm>
      </p:grpSpPr>
      <p:sp>
        <p:nvSpPr>
          <p:cNvPr id="31" name="Google Shape;31;p42"/>
          <p:cNvSpPr/>
          <p:nvPr/>
        </p:nvSpPr>
        <p:spPr>
          <a:xfrm>
            <a:off x="400542" y="410817"/>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 name="Google Shape;32;p42"/>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42"/>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42"/>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latin typeface="Calibri"/>
                <a:ea typeface="Calibri"/>
                <a:cs typeface="Calibri"/>
                <a:sym typeface="Calibri"/>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5" name="Google Shape;35;p42"/>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solidFill>
                  <a:schemeClr val="dk2"/>
                </a:solidFill>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solidFill>
                  <a:schemeClr val="dk2"/>
                </a:solidFill>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6" name="Google Shape;36;p42"/>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latin typeface="Calibri"/>
                <a:ea typeface="Calibri"/>
                <a:cs typeface="Calibri"/>
                <a:sym typeface="Calibri"/>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7" name="Google Shape;37;p42"/>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solidFill>
                  <a:schemeClr val="dk2"/>
                </a:solidFill>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solidFill>
                  <a:schemeClr val="dk2"/>
                </a:solidFill>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8" name="Google Shape;38;p42"/>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42"/>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42"/>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42"/>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Calibri"/>
              <a:buNone/>
              <a:defRPr sz="4400" b="1" i="0" u="none" strike="noStrike" cap="none">
                <a:solidFill>
                  <a:srgbClr val="101D4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42" name="Google Shape;42;p42"/>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43"/>
        <p:cNvGrpSpPr/>
        <p:nvPr/>
      </p:nvGrpSpPr>
      <p:grpSpPr>
        <a:xfrm>
          <a:off x="0" y="0"/>
          <a:ext cx="0" cy="0"/>
          <a:chOff x="0" y="0"/>
          <a:chExt cx="0" cy="0"/>
        </a:xfrm>
      </p:grpSpPr>
      <p:sp>
        <p:nvSpPr>
          <p:cNvPr id="44" name="Google Shape;44;p43"/>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 name="Google Shape;45;p4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Calibri"/>
              <a:buNone/>
              <a:defRPr sz="4400" b="1" i="0" u="none" strike="noStrike" cap="none">
                <a:solidFill>
                  <a:srgbClr val="101D4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6" name="Google Shape;46;p43"/>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7" name="Google Shape;47;p43"/>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3"/>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3"/>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43"/>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43"/>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pic>
        <p:nvPicPr>
          <p:cNvPr id="52" name="Google Shape;52;p43"/>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53"/>
        <p:cNvGrpSpPr/>
        <p:nvPr/>
      </p:nvGrpSpPr>
      <p:grpSpPr>
        <a:xfrm>
          <a:off x="0" y="0"/>
          <a:ext cx="0" cy="0"/>
          <a:chOff x="0" y="0"/>
          <a:chExt cx="0" cy="0"/>
        </a:xfrm>
      </p:grpSpPr>
      <p:sp>
        <p:nvSpPr>
          <p:cNvPr id="54" name="Google Shape;54;p44"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44"/>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Calibri"/>
              <a:buNone/>
              <a:defRPr sz="48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6" name="Google Shape;56;p44"/>
          <p:cNvSpPr>
            <a:spLocks noGrp="1"/>
          </p:cNvSpPr>
          <p:nvPr>
            <p:ph type="pic" idx="2"/>
          </p:nvPr>
        </p:nvSpPr>
        <p:spPr>
          <a:xfrm>
            <a:off x="6027422" y="239584"/>
            <a:ext cx="5275415" cy="5432348"/>
          </a:xfrm>
          <a:prstGeom prst="rect">
            <a:avLst/>
          </a:prstGeom>
          <a:noFill/>
          <a:ln>
            <a:noFill/>
          </a:ln>
        </p:spPr>
      </p:sp>
      <p:sp>
        <p:nvSpPr>
          <p:cNvPr id="57" name="Google Shape;57;p44"/>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latin typeface="Calibri"/>
                <a:ea typeface="Calibri"/>
                <a:cs typeface="Calibri"/>
                <a:sym typeface="Calibri"/>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58" name="Google Shape;58;p44"/>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4"/>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1" name="Google Shape;61;p44"/>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44"/>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3" name="Google Shape;63;p44"/>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64"/>
        <p:cNvGrpSpPr/>
        <p:nvPr/>
      </p:nvGrpSpPr>
      <p:grpSpPr>
        <a:xfrm>
          <a:off x="0" y="0"/>
          <a:ext cx="0" cy="0"/>
          <a:chOff x="0" y="0"/>
          <a:chExt cx="0" cy="0"/>
        </a:xfrm>
      </p:grpSpPr>
      <p:sp>
        <p:nvSpPr>
          <p:cNvPr id="65" name="Google Shape;65;p45"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45"/>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Calibri"/>
              <a:buNone/>
              <a:defRPr sz="48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7" name="Google Shape;67;p45"/>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latin typeface="Calibri"/>
                <a:ea typeface="Calibri"/>
                <a:cs typeface="Calibri"/>
                <a:sym typeface="Calibri"/>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68" name="Google Shape;68;p45"/>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45"/>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4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1" name="Google Shape;71;p45"/>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45"/>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45"/>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sz="2000">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sz="1800">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sz="1800">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sz="1600">
                <a:latin typeface="Calibri"/>
                <a:ea typeface="Calibri"/>
                <a:cs typeface="Calibri"/>
                <a:sym typeface="Calibri"/>
              </a:defRPr>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74" name="Google Shape;74;p45"/>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75"/>
        <p:cNvGrpSpPr/>
        <p:nvPr/>
      </p:nvGrpSpPr>
      <p:grpSpPr>
        <a:xfrm>
          <a:off x="0" y="0"/>
          <a:ext cx="0" cy="0"/>
          <a:chOff x="0" y="0"/>
          <a:chExt cx="0" cy="0"/>
        </a:xfrm>
      </p:grpSpPr>
      <p:sp>
        <p:nvSpPr>
          <p:cNvPr id="76" name="Google Shape;76;p46"/>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77" name="Google Shape;77;p4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6"/>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4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0" name="Google Shape;80;p4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81" name="Google Shape;81;p46"/>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82"/>
        <p:cNvGrpSpPr/>
        <p:nvPr/>
      </p:nvGrpSpPr>
      <p:grpSpPr>
        <a:xfrm>
          <a:off x="0" y="0"/>
          <a:ext cx="0" cy="0"/>
          <a:chOff x="0" y="0"/>
          <a:chExt cx="0" cy="0"/>
        </a:xfrm>
      </p:grpSpPr>
      <p:sp>
        <p:nvSpPr>
          <p:cNvPr id="83" name="Google Shape;83;p47"/>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84" name="Google Shape;84;p47"/>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47"/>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47"/>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7" name="Google Shape;87;p47"/>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88" name="Google Shape;88;p47"/>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89" name="Google Shape;89;p47"/>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90" name="Google Shape;90;p47"/>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91" name="Google Shape;91;p47"/>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92" name="Google Shape;92;p47"/>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93" name="Google Shape;93;p47"/>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4" name="Google Shape;94;p47"/>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5" name="Google Shape;95;p47"/>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6" name="Google Shape;96;p47"/>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7" name="Google Shape;97;p47"/>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98" name="Google Shape;98;p47"/>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109"/>
        <p:cNvGrpSpPr/>
        <p:nvPr/>
      </p:nvGrpSpPr>
      <p:grpSpPr>
        <a:xfrm>
          <a:off x="0" y="0"/>
          <a:ext cx="0" cy="0"/>
          <a:chOff x="0" y="0"/>
          <a:chExt cx="0" cy="0"/>
        </a:xfrm>
      </p:grpSpPr>
      <p:sp>
        <p:nvSpPr>
          <p:cNvPr id="110" name="Google Shape;110;g1ee8d01f392_2_34"/>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11" name="Google Shape;111;g1ee8d01f392_2_34"/>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2" name="Google Shape;112;g1ee8d01f392_2_34"/>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13" name="Google Shape;113;g1ee8d01f392_2_34"/>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g1ee8d01f392_2_34"/>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g1ee8d01f392_2_34"/>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g1ee8d01f392_2_34"/>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g1ee8d01f392_2_3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pic>
        <p:nvPicPr>
          <p:cNvPr id="118" name="Google Shape;118;g1ee8d01f392_2_34"/>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19"/>
        <p:cNvGrpSpPr/>
        <p:nvPr/>
      </p:nvGrpSpPr>
      <p:grpSpPr>
        <a:xfrm>
          <a:off x="0" y="0"/>
          <a:ext cx="0" cy="0"/>
          <a:chOff x="0" y="0"/>
          <a:chExt cx="0" cy="0"/>
        </a:xfrm>
      </p:grpSpPr>
      <p:sp>
        <p:nvSpPr>
          <p:cNvPr id="120" name="Google Shape;120;g1ee8d01f392_2_1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21" name="Google Shape;121;g1ee8d01f392_2_10"/>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Libre Franklin"/>
              <a:buNone/>
              <a:defRPr sz="7200" b="0"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2" name="Google Shape;122;g1ee8d01f392_2_10"/>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123" name="Google Shape;123;g1ee8d01f392_2_10"/>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g1ee8d01f392_2_10"/>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g1ee8d01f392_2_10"/>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grpSp>
        <p:nvGrpSpPr>
          <p:cNvPr id="126" name="Google Shape;126;g1ee8d01f392_2_10"/>
          <p:cNvGrpSpPr/>
          <p:nvPr/>
        </p:nvGrpSpPr>
        <p:grpSpPr>
          <a:xfrm>
            <a:off x="752860" y="744473"/>
            <a:ext cx="10674117" cy="5349671"/>
            <a:chOff x="752858" y="744469"/>
            <a:chExt cx="10674117" cy="5349671"/>
          </a:xfrm>
        </p:grpSpPr>
        <p:sp>
          <p:nvSpPr>
            <p:cNvPr id="127" name="Google Shape;127;g1ee8d01f392_2_10"/>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128" name="Google Shape;128;g1ee8d01f392_2_10"/>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129" name="Google Shape;129;g1ee8d01f392_2_10"/>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
        <p:cNvGrpSpPr/>
        <p:nvPr/>
      </p:nvGrpSpPr>
      <p:grpSpPr>
        <a:xfrm>
          <a:off x="0" y="0"/>
          <a:ext cx="0" cy="0"/>
          <a:chOff x="0" y="0"/>
          <a:chExt cx="0" cy="0"/>
        </a:xfrm>
      </p:grpSpPr>
      <p:sp>
        <p:nvSpPr>
          <p:cNvPr id="10" name="Google Shape;10;p4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 name="Google Shape;11;p4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Calibri"/>
                <a:ea typeface="Calibri"/>
                <a:cs typeface="Calibri"/>
                <a:sym typeface="Calibri"/>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Calibri"/>
                <a:ea typeface="Calibri"/>
                <a:cs typeface="Calibri"/>
                <a:sym typeface="Calibri"/>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Calibri"/>
                <a:ea typeface="Calibri"/>
                <a:cs typeface="Calibri"/>
                <a:sym typeface="Calibri"/>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Calibri"/>
                <a:ea typeface="Calibri"/>
                <a:cs typeface="Calibri"/>
                <a:sym typeface="Calibri"/>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Calibri"/>
                <a:ea typeface="Calibri"/>
                <a:cs typeface="Calibri"/>
                <a:sym typeface="Calibri"/>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2" name="Google Shape;12;p4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3" name="Google Shape;13;p40"/>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4" name="Google Shape;14;p40"/>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5" name="Google Shape;15;p40"/>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Calibri"/>
              <a:buNone/>
            </a:pPr>
            <a:r>
              <a:rPr lang="en-US" sz="4400" b="1" i="0" u="none" strike="noStrike" cap="none">
                <a:solidFill>
                  <a:srgbClr val="101D49"/>
                </a:solidFill>
                <a:latin typeface="Calibri"/>
                <a:ea typeface="Calibri"/>
                <a:cs typeface="Calibri"/>
                <a:sym typeface="Calibri"/>
              </a:rPr>
              <a:t>Click to edit Master title style</a:t>
            </a:r>
            <a:endParaRPr sz="1400" b="0" i="0" u="none" strike="noStrike" cap="none">
              <a:solidFill>
                <a:srgbClr val="000000"/>
              </a:solidFill>
              <a:latin typeface="Arial"/>
              <a:ea typeface="Arial"/>
              <a:cs typeface="Arial"/>
              <a:sym typeface="Arial"/>
            </a:endParaRPr>
          </a:p>
        </p:txBody>
      </p:sp>
      <p:sp>
        <p:nvSpPr>
          <p:cNvPr id="16" name="Google Shape;16;p40"/>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40"/>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8" name="Google Shape;18;p40"/>
          <p:cNvPicPr preferRelativeResize="0"/>
          <p:nvPr/>
        </p:nvPicPr>
        <p:blipFill rotWithShape="1">
          <a:blip r:embed="rId9">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9"/>
        <p:cNvGrpSpPr/>
        <p:nvPr/>
      </p:nvGrpSpPr>
      <p:grpSpPr>
        <a:xfrm>
          <a:off x="0" y="0"/>
          <a:ext cx="0" cy="0"/>
          <a:chOff x="0" y="0"/>
          <a:chExt cx="0" cy="0"/>
        </a:xfrm>
      </p:grpSpPr>
      <p:sp>
        <p:nvSpPr>
          <p:cNvPr id="100" name="Google Shape;100;g1ee8d01f392_2_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01" name="Google Shape;101;g1ee8d01f392_2_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Libre Franklin"/>
                <a:ea typeface="Libre Franklin"/>
                <a:cs typeface="Libre Franklin"/>
                <a:sym typeface="Libre Franklin"/>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Libre Franklin"/>
                <a:ea typeface="Libre Franklin"/>
                <a:cs typeface="Libre Franklin"/>
                <a:sym typeface="Libre Franklin"/>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Libre Franklin"/>
                <a:ea typeface="Libre Franklin"/>
                <a:cs typeface="Libre Franklin"/>
                <a:sym typeface="Libre Franklin"/>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Libre Franklin"/>
                <a:ea typeface="Libre Franklin"/>
                <a:cs typeface="Libre Franklin"/>
                <a:sym typeface="Libre Franklin"/>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02" name="Google Shape;102;g1ee8d01f392_2_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3" name="Google Shape;103;g1ee8d01f392_2_0"/>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4" name="Google Shape;104;g1ee8d01f392_2_0"/>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05" name="Google Shape;105;g1ee8d01f392_2_0"/>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Libre Franklin"/>
              <a:buNone/>
            </a:pPr>
            <a:r>
              <a:rPr lang="en-US" sz="4400" b="1" i="0" u="none" strike="noStrike" cap="none">
                <a:solidFill>
                  <a:srgbClr val="101D49"/>
                </a:solidFill>
                <a:latin typeface="Libre Franklin"/>
                <a:ea typeface="Libre Franklin"/>
                <a:cs typeface="Libre Franklin"/>
                <a:sym typeface="Libre Franklin"/>
              </a:rPr>
              <a:t>Click to edit Master title style</a:t>
            </a:r>
            <a:endParaRPr sz="1400" b="0" i="0" u="none" strike="noStrike" cap="none">
              <a:solidFill>
                <a:srgbClr val="000000"/>
              </a:solidFill>
              <a:latin typeface="Arial"/>
              <a:ea typeface="Arial"/>
              <a:cs typeface="Arial"/>
              <a:sym typeface="Arial"/>
            </a:endParaRPr>
          </a:p>
        </p:txBody>
      </p:sp>
      <p:sp>
        <p:nvSpPr>
          <p:cNvPr id="106" name="Google Shape;106;g1ee8d01f392_2_0"/>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g1ee8d01f392_2_0"/>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8" name="Google Shape;108;g1ee8d01f392_2_0"/>
          <p:cNvPicPr preferRelativeResize="0"/>
          <p:nvPr/>
        </p:nvPicPr>
        <p:blipFill rotWithShape="1">
          <a:blip r:embed="rId9">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http://www.in.gov/idoa/mwbe"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www.in.gov/idoa/mwbe/2743.htm"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mailto:Indianaveteranspreference@idoa.in.gov"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hyperlink" Target="http://www.in.gov/idoa/2863.htm"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mailto:mwbecompliance@idoa.in.gov?subject=Pay%20Audit%20Inquiry" TargetMode="External"/><Relationship Id="rId7" Type="http://schemas.openxmlformats.org/officeDocument/2006/relationships/image" Target="../media/image20.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www.in.gov/idoa/mwbe/payaudit.ht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8" Type="http://schemas.openxmlformats.org/officeDocument/2006/relationships/hyperlink" Target="https://www.in.gov/idoa/procurement/supplier-resource-center/requirements-to-do-business-with-the-state/bidder-profile-registration/manage-my-bidder-profile/submitting-a-bid/" TargetMode="External"/><Relationship Id="rId3" Type="http://schemas.openxmlformats.org/officeDocument/2006/relationships/hyperlink" Target="#_1.24_SUMMARY_OF"/><Relationship Id="rId7" Type="http://schemas.openxmlformats.org/officeDocument/2006/relationships/hyperlink" Target="https://www.in.gov/idoa/procurement/supplier-resource-center/requirements-to-do-business-with-the-state/bidder-profile-registration/" TargetMode="External"/><Relationship Id="rId2" Type="http://schemas.openxmlformats.org/officeDocument/2006/relationships/notesSlide" Target="../notesSlides/notesSlide42.xml"/><Relationship Id="rId1" Type="http://schemas.openxmlformats.org/officeDocument/2006/relationships/slideLayout" Target="../slideLayouts/slideLayout8.xml"/><Relationship Id="rId6" Type="http://schemas.openxmlformats.org/officeDocument/2006/relationships/hyperlink" Target="https://www.in.gov/iot/customer-service/myshareingov/multi-factor-authentication/" TargetMode="External"/><Relationship Id="rId5" Type="http://schemas.openxmlformats.org/officeDocument/2006/relationships/hyperlink" Target="#_2.1_General"/><Relationship Id="rId4" Type="http://schemas.openxmlformats.org/officeDocument/2006/relationships/hyperlink" Target="https://www.in.gov/idoa/procurement/award-recommendations/" TargetMode="External"/></Relationships>
</file>

<file path=ppt/slides/_rels/slide43.xml.rels><?xml version="1.0" encoding="UTF-8" standalone="yes"?>
<Relationships xmlns="http://schemas.openxmlformats.org/package/2006/relationships"><Relationship Id="rId8" Type="http://schemas.openxmlformats.org/officeDocument/2006/relationships/hyperlink" Target="http://www.in.gov/idoa/2354.htm"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hyperlink" Target="http://www.in.gov/idoa/mwbe/payaudit.ht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193"/>
        <p:cNvGrpSpPr/>
        <p:nvPr/>
      </p:nvGrpSpPr>
      <p:grpSpPr>
        <a:xfrm>
          <a:off x="0" y="0"/>
          <a:ext cx="0" cy="0"/>
          <a:chOff x="0" y="0"/>
          <a:chExt cx="0" cy="0"/>
        </a:xfrm>
      </p:grpSpPr>
      <p:sp>
        <p:nvSpPr>
          <p:cNvPr id="194" name="Google Shape;194;p1"/>
          <p:cNvSpPr txBox="1">
            <a:spLocks noGrp="1"/>
          </p:cNvSpPr>
          <p:nvPr>
            <p:ph type="ctrTitle"/>
          </p:nvPr>
        </p:nvSpPr>
        <p:spPr>
          <a:xfrm>
            <a:off x="1915385" y="1429216"/>
            <a:ext cx="8361229" cy="4247536"/>
          </a:xfrm>
          <a:prstGeom prst="rect">
            <a:avLst/>
          </a:prstGeom>
          <a:noFill/>
          <a:ln>
            <a:noFill/>
          </a:ln>
        </p:spPr>
        <p:txBody>
          <a:bodyPr spcFirstLastPara="1" wrap="square" lIns="91425" tIns="45700" rIns="91425" bIns="45700" anchor="b" anchorCtr="0">
            <a:noAutofit/>
          </a:bodyPr>
          <a:lstStyle/>
          <a:p>
            <a:pPr marL="0" lvl="0" indent="0" algn="ctr" rtl="0">
              <a:lnSpc>
                <a:spcPct val="89000"/>
              </a:lnSpc>
              <a:spcBef>
                <a:spcPts val="0"/>
              </a:spcBef>
              <a:spcAft>
                <a:spcPts val="0"/>
              </a:spcAft>
              <a:buClr>
                <a:srgbClr val="101D49"/>
              </a:buClr>
              <a:buSzPts val="3200"/>
              <a:buFont typeface="Calibri"/>
              <a:buNone/>
            </a:pPr>
            <a:r>
              <a:rPr lang="en-US" sz="3200" b="1"/>
              <a:t>REQUEST FOR PROPOSAL 25-82958</a:t>
            </a:r>
            <a:br>
              <a:rPr lang="en-US" sz="2400" b="1"/>
            </a:br>
            <a:br>
              <a:rPr lang="en-US" sz="2400" b="1"/>
            </a:br>
            <a:r>
              <a:rPr lang="en-US" sz="2400" b="1">
                <a:solidFill>
                  <a:srgbClr val="101D49"/>
                </a:solidFill>
              </a:rPr>
              <a:t>AMERICAN SIGN LANGUAGE (ASL) INTERPRETATION SERVICES</a:t>
            </a:r>
            <a:br>
              <a:rPr lang="en-US" sz="2400" b="1"/>
            </a:br>
            <a:br>
              <a:rPr lang="en-US" sz="2400" b="1"/>
            </a:br>
            <a:r>
              <a:rPr lang="en-US" sz="2400" b="1"/>
              <a:t>INDIANA DEPARTMENT OF ADMINISTRATION </a:t>
            </a:r>
            <a:br>
              <a:rPr lang="en-US" sz="2400"/>
            </a:br>
            <a:br>
              <a:rPr lang="en-US" sz="2400" b="1"/>
            </a:br>
            <a:r>
              <a:rPr lang="en-US" sz="2400"/>
              <a:t>PRE-PROPOSAL CONFERENCE</a:t>
            </a:r>
            <a:br>
              <a:rPr lang="en-US" sz="2400"/>
            </a:br>
            <a:br>
              <a:rPr lang="en-US" sz="2400"/>
            </a:br>
            <a:r>
              <a:rPr lang="en-US" sz="2400">
                <a:solidFill>
                  <a:srgbClr val="101D49"/>
                </a:solidFill>
              </a:rPr>
              <a:t>JANUARY 22, 2025</a:t>
            </a:r>
            <a:br>
              <a:rPr lang="en-US" sz="2400">
                <a:solidFill>
                  <a:srgbClr val="FF0000"/>
                </a:solidFill>
              </a:rPr>
            </a:br>
            <a:br>
              <a:rPr lang="en-US" sz="2400"/>
            </a:br>
            <a:r>
              <a:rPr lang="en-US" sz="2400"/>
              <a:t>IDOA/PROCUREMENT DIVISION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9"/>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Attestation Form</a:t>
            </a:r>
            <a:endParaRPr/>
          </a:p>
        </p:txBody>
      </p:sp>
      <p:sp>
        <p:nvSpPr>
          <p:cNvPr id="259" name="Google Shape;259;p9"/>
          <p:cNvSpPr txBox="1">
            <a:spLocks noGrp="1"/>
          </p:cNvSpPr>
          <p:nvPr>
            <p:ph type="body" idx="1"/>
          </p:nvPr>
        </p:nvSpPr>
        <p:spPr>
          <a:xfrm>
            <a:off x="1371600" y="2029521"/>
            <a:ext cx="9601200" cy="3860341"/>
          </a:xfrm>
          <a:prstGeom prst="rect">
            <a:avLst/>
          </a:prstGeom>
          <a:noFill/>
          <a:ln>
            <a:noFill/>
          </a:ln>
        </p:spPr>
        <p:txBody>
          <a:bodyPr spcFirstLastPara="1" wrap="square" lIns="91425" tIns="45700" rIns="91425" bIns="45700" anchor="t" anchorCtr="0">
            <a:noAutofit/>
          </a:bodyPr>
          <a:lstStyle/>
          <a:p>
            <a:pPr marL="383540" lvl="0" indent="-421640" algn="l" rtl="0">
              <a:lnSpc>
                <a:spcPct val="94000"/>
              </a:lnSpc>
              <a:spcBef>
                <a:spcPts val="0"/>
              </a:spcBef>
              <a:spcAft>
                <a:spcPts val="0"/>
              </a:spcAft>
              <a:buClr>
                <a:srgbClr val="101D49"/>
              </a:buClr>
              <a:buSzPts val="3000"/>
              <a:buChar char="●"/>
            </a:pPr>
            <a:r>
              <a:rPr lang="en-US" sz="3000">
                <a:solidFill>
                  <a:srgbClr val="101D49"/>
                </a:solidFill>
              </a:rPr>
              <a:t>Respondents must complete and return the Attestation Form (</a:t>
            </a:r>
            <a:r>
              <a:rPr lang="en-US" sz="3000" b="1">
                <a:solidFill>
                  <a:srgbClr val="101D49"/>
                </a:solidFill>
              </a:rPr>
              <a:t>Attachment J</a:t>
            </a:r>
            <a:r>
              <a:rPr lang="en-US" sz="3000">
                <a:solidFill>
                  <a:srgbClr val="101D49"/>
                </a:solidFill>
              </a:rPr>
              <a:t>) with their proposal. </a:t>
            </a:r>
            <a:endParaRPr sz="3000">
              <a:solidFill>
                <a:srgbClr val="101D49"/>
              </a:solidFill>
            </a:endParaRPr>
          </a:p>
          <a:p>
            <a:pPr marL="913764" lvl="1" indent="-421639" algn="l" rtl="0">
              <a:lnSpc>
                <a:spcPct val="94000"/>
              </a:lnSpc>
              <a:spcBef>
                <a:spcPts val="700"/>
              </a:spcBef>
              <a:spcAft>
                <a:spcPts val="0"/>
              </a:spcAft>
              <a:buClr>
                <a:srgbClr val="101D49"/>
              </a:buClr>
              <a:buSzPts val="3000"/>
              <a:buChar char="○"/>
            </a:pPr>
            <a:r>
              <a:rPr lang="en-US" sz="3000" i="0">
                <a:solidFill>
                  <a:srgbClr val="101D49"/>
                </a:solidFill>
              </a:rPr>
              <a:t>Mandatory Submission and Requirements</a:t>
            </a:r>
            <a:endParaRPr sz="3000">
              <a:solidFill>
                <a:srgbClr val="101D49"/>
              </a:solidFill>
            </a:endParaRPr>
          </a:p>
          <a:p>
            <a:pPr marL="913764" lvl="1" indent="-421639" algn="l" rtl="0">
              <a:lnSpc>
                <a:spcPct val="94000"/>
              </a:lnSpc>
              <a:spcBef>
                <a:spcPts val="700"/>
              </a:spcBef>
              <a:spcAft>
                <a:spcPts val="0"/>
              </a:spcAft>
              <a:buClr>
                <a:srgbClr val="101D49"/>
              </a:buClr>
              <a:buSzPts val="3000"/>
              <a:buChar char="○"/>
            </a:pPr>
            <a:r>
              <a:rPr lang="en-US" sz="3000" i="0">
                <a:solidFill>
                  <a:srgbClr val="101D49"/>
                </a:solidFill>
              </a:rPr>
              <a:t>Confirm Mutual Understanding and Submission</a:t>
            </a:r>
            <a:endParaRPr sz="3000">
              <a:solidFill>
                <a:srgbClr val="101D49"/>
              </a:solidFill>
            </a:endParaRPr>
          </a:p>
          <a:p>
            <a:pPr marL="913764" lvl="1" indent="-421639" algn="l" rtl="0">
              <a:lnSpc>
                <a:spcPct val="94000"/>
              </a:lnSpc>
              <a:spcBef>
                <a:spcPts val="700"/>
              </a:spcBef>
              <a:spcAft>
                <a:spcPts val="0"/>
              </a:spcAft>
              <a:buClr>
                <a:srgbClr val="101D49"/>
              </a:buClr>
              <a:buSzPts val="3000"/>
              <a:buChar char="○"/>
            </a:pPr>
            <a:r>
              <a:rPr lang="en-US" sz="3000" i="0">
                <a:solidFill>
                  <a:srgbClr val="101D49"/>
                </a:solidFill>
              </a:rPr>
              <a:t>Claim Clarification (Buy Indiana)</a:t>
            </a:r>
            <a:endParaRPr sz="3000">
              <a:solidFill>
                <a:srgbClr val="101D49"/>
              </a:solidFill>
            </a:endParaRPr>
          </a:p>
          <a:p>
            <a:pPr marL="913764" lvl="1" indent="-421639" algn="l" rtl="0">
              <a:lnSpc>
                <a:spcPct val="94000"/>
              </a:lnSpc>
              <a:spcBef>
                <a:spcPts val="700"/>
              </a:spcBef>
              <a:spcAft>
                <a:spcPts val="0"/>
              </a:spcAft>
              <a:buClr>
                <a:srgbClr val="101D49"/>
              </a:buClr>
              <a:buSzPts val="3000"/>
              <a:buChar char="○"/>
            </a:pPr>
            <a:r>
              <a:rPr lang="en-US" sz="3000" i="0">
                <a:solidFill>
                  <a:srgbClr val="101D49"/>
                </a:solidFill>
              </a:rPr>
              <a:t>Confidential / Redacted File Information</a:t>
            </a:r>
            <a:endParaRPr sz="3000">
              <a:solidFill>
                <a:srgbClr val="101D49"/>
              </a:solidFill>
            </a:endParaRPr>
          </a:p>
          <a:p>
            <a:pPr marL="913764" lvl="1" indent="-421639" algn="l" rtl="0">
              <a:lnSpc>
                <a:spcPct val="94000"/>
              </a:lnSpc>
              <a:spcBef>
                <a:spcPts val="700"/>
              </a:spcBef>
              <a:spcAft>
                <a:spcPts val="0"/>
              </a:spcAft>
              <a:buClr>
                <a:srgbClr val="101D49"/>
              </a:buClr>
              <a:buSzPts val="3000"/>
              <a:buChar char="○"/>
            </a:pPr>
            <a:r>
              <a:rPr lang="en-US" sz="3000" i="0">
                <a:solidFill>
                  <a:srgbClr val="101D49"/>
                </a:solidFill>
                <a:latin typeface="Calibri"/>
                <a:ea typeface="Calibri"/>
                <a:cs typeface="Calibri"/>
                <a:sym typeface="Calibri"/>
              </a:rPr>
              <a:t>Subcontractors per RFP Section 2.6.</a:t>
            </a:r>
            <a:r>
              <a:rPr lang="en-US" sz="3000" i="0">
                <a:solidFill>
                  <a:srgbClr val="101D49"/>
                </a:solidFill>
              </a:rPr>
              <a:t>3</a:t>
            </a:r>
            <a:endParaRPr sz="3000">
              <a:solidFill>
                <a:srgbClr val="101D4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10"/>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Buy Indiana &amp; IEI</a:t>
            </a:r>
            <a:endParaRPr/>
          </a:p>
        </p:txBody>
      </p:sp>
      <p:sp>
        <p:nvSpPr>
          <p:cNvPr id="266" name="Google Shape;266;p10"/>
          <p:cNvSpPr txBox="1">
            <a:spLocks noGrp="1"/>
          </p:cNvSpPr>
          <p:nvPr>
            <p:ph type="body" idx="1"/>
          </p:nvPr>
        </p:nvSpPr>
        <p:spPr>
          <a:xfrm>
            <a:off x="1371600" y="1978904"/>
            <a:ext cx="9601200" cy="2900191"/>
          </a:xfrm>
          <a:prstGeom prst="rect">
            <a:avLst/>
          </a:prstGeom>
          <a:noFill/>
          <a:ln>
            <a:noFill/>
          </a:ln>
        </p:spPr>
        <p:txBody>
          <a:bodyPr spcFirstLastPara="1" wrap="square" lIns="91425" tIns="45700" rIns="91425" bIns="45700" anchor="t" anchorCtr="0">
            <a:noAutofit/>
          </a:bodyPr>
          <a:lstStyle/>
          <a:p>
            <a:pPr marL="384038" lvl="0" indent="-371338" algn="l" rtl="0">
              <a:lnSpc>
                <a:spcPct val="94000"/>
              </a:lnSpc>
              <a:spcBef>
                <a:spcPts val="0"/>
              </a:spcBef>
              <a:spcAft>
                <a:spcPts val="0"/>
              </a:spcAft>
              <a:buClr>
                <a:srgbClr val="101D49"/>
              </a:buClr>
              <a:buSzPts val="1800"/>
              <a:buChar char="●"/>
            </a:pPr>
            <a:r>
              <a:rPr lang="en-US" sz="1800" b="1">
                <a:solidFill>
                  <a:srgbClr val="101D49"/>
                </a:solidFill>
              </a:rPr>
              <a:t>Buy Indiana, RFP Main Document (Section 2.6.2)</a:t>
            </a:r>
            <a:endParaRPr sz="1800">
              <a:solidFill>
                <a:srgbClr val="101D49"/>
              </a:solidFill>
            </a:endParaRPr>
          </a:p>
          <a:p>
            <a:pPr marL="914377" lvl="1" indent="-371338" algn="l" rtl="0">
              <a:lnSpc>
                <a:spcPct val="94000"/>
              </a:lnSpc>
              <a:spcBef>
                <a:spcPts val="700"/>
              </a:spcBef>
              <a:spcAft>
                <a:spcPts val="0"/>
              </a:spcAft>
              <a:buClr>
                <a:srgbClr val="101D49"/>
              </a:buClr>
              <a:buSzPts val="1800"/>
              <a:buChar char="○"/>
            </a:pPr>
            <a:r>
              <a:rPr lang="en-US" sz="1800" i="0">
                <a:solidFill>
                  <a:srgbClr val="101D49"/>
                </a:solidFill>
              </a:rPr>
              <a:t>Respondent’s Buy Indiana status shall be finalized by proposal due date.</a:t>
            </a:r>
            <a:endParaRPr sz="1800"/>
          </a:p>
          <a:p>
            <a:pPr marL="914377" lvl="1" indent="-371338" algn="l" rtl="0">
              <a:lnSpc>
                <a:spcPct val="94000"/>
              </a:lnSpc>
              <a:spcBef>
                <a:spcPts val="700"/>
              </a:spcBef>
              <a:spcAft>
                <a:spcPts val="0"/>
              </a:spcAft>
              <a:buClr>
                <a:srgbClr val="101D49"/>
              </a:buClr>
              <a:buSzPts val="1800"/>
              <a:buChar char="○"/>
            </a:pPr>
            <a:r>
              <a:rPr lang="en-US" sz="1800" i="0">
                <a:solidFill>
                  <a:srgbClr val="101D49"/>
                </a:solidFill>
              </a:rPr>
              <a:t>Five (5) definitions, details provided in the RFP Section 2.6.2.</a:t>
            </a:r>
            <a:endParaRPr sz="180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b="1">
                <a:solidFill>
                  <a:srgbClr val="101D49"/>
                </a:solidFill>
              </a:rPr>
              <a:t>Indiana Economic Impact, Attachment C</a:t>
            </a:r>
            <a:endParaRPr sz="1800"/>
          </a:p>
          <a:p>
            <a:pPr marL="914377" lvl="1" indent="-371338" algn="l" rtl="0">
              <a:lnSpc>
                <a:spcPct val="94000"/>
              </a:lnSpc>
              <a:spcBef>
                <a:spcPts val="700"/>
              </a:spcBef>
              <a:spcAft>
                <a:spcPts val="0"/>
              </a:spcAft>
              <a:buClr>
                <a:srgbClr val="101D49"/>
              </a:buClr>
              <a:buSzPts val="1800"/>
              <a:buChar char="○"/>
            </a:pPr>
            <a:r>
              <a:rPr lang="en-US" sz="1800" i="0">
                <a:solidFill>
                  <a:srgbClr val="101D49"/>
                </a:solidFill>
              </a:rPr>
              <a:t>Respondents must submit this completed attachment, </a:t>
            </a:r>
            <a:r>
              <a:rPr lang="en-US" sz="1800" b="1" i="0">
                <a:solidFill>
                  <a:srgbClr val="101D49"/>
                </a:solidFill>
              </a:rPr>
              <a:t>but it will not be used for evaluation purposes. </a:t>
            </a:r>
            <a:endParaRPr sz="1800"/>
          </a:p>
          <a:p>
            <a:pPr marL="914377" lvl="1" indent="-371338" algn="l" rtl="0">
              <a:lnSpc>
                <a:spcPct val="94000"/>
              </a:lnSpc>
              <a:spcBef>
                <a:spcPts val="700"/>
              </a:spcBef>
              <a:spcAft>
                <a:spcPts val="0"/>
              </a:spcAft>
              <a:buClr>
                <a:srgbClr val="101D49"/>
              </a:buClr>
              <a:buSzPts val="1800"/>
              <a:buChar char="○"/>
            </a:pPr>
            <a:r>
              <a:rPr lang="en-US" sz="1800" i="0">
                <a:solidFill>
                  <a:srgbClr val="101D49"/>
                </a:solidFill>
              </a:rPr>
              <a:t>Definitions of FTE (Full-Time Equivalent).</a:t>
            </a:r>
            <a:endParaRPr sz="1800"/>
          </a:p>
          <a:p>
            <a:pPr marL="914377" lvl="1" indent="-371338" algn="l" rtl="0">
              <a:lnSpc>
                <a:spcPct val="94000"/>
              </a:lnSpc>
              <a:spcBef>
                <a:spcPts val="700"/>
              </a:spcBef>
              <a:spcAft>
                <a:spcPts val="0"/>
              </a:spcAft>
              <a:buClr>
                <a:srgbClr val="101D49"/>
              </a:buClr>
              <a:buSzPts val="1800"/>
              <a:buChar char="○"/>
            </a:pPr>
            <a:r>
              <a:rPr lang="en-US" sz="1800" i="0">
                <a:solidFill>
                  <a:srgbClr val="101D49"/>
                </a:solidFill>
              </a:rPr>
              <a:t>Example:  If a Respondent has five (5) full time employees, is bidding on its 5</a:t>
            </a:r>
            <a:r>
              <a:rPr lang="en-US" sz="1800" i="0" baseline="30000">
                <a:solidFill>
                  <a:srgbClr val="101D49"/>
                </a:solidFill>
              </a:rPr>
              <a:t>th</a:t>
            </a:r>
            <a:r>
              <a:rPr lang="en-US" sz="1800" i="0">
                <a:solidFill>
                  <a:srgbClr val="101D49"/>
                </a:solidFill>
              </a:rPr>
              <a:t> contract, and all contracts get an equal amount of commitment from the employees, then each employee commits 20% of his/her time to the new contract:</a:t>
            </a:r>
            <a:endParaRPr sz="1800"/>
          </a:p>
          <a:p>
            <a:pPr marL="1371566" lvl="2" indent="-371338" algn="l" rtl="0">
              <a:lnSpc>
                <a:spcPct val="94000"/>
              </a:lnSpc>
              <a:spcBef>
                <a:spcPts val="700"/>
              </a:spcBef>
              <a:spcAft>
                <a:spcPts val="0"/>
              </a:spcAft>
              <a:buClr>
                <a:srgbClr val="101D49"/>
              </a:buClr>
              <a:buSzPts val="1800"/>
              <a:buChar char="■"/>
            </a:pPr>
            <a:r>
              <a:rPr lang="en-US">
                <a:solidFill>
                  <a:srgbClr val="101D49"/>
                </a:solidFill>
              </a:rPr>
              <a:t>0.2 x 5 employees – 1 FTE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1"/>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Business Proposal </a:t>
            </a:r>
            <a:r>
              <a:rPr lang="en-US" sz="2400"/>
              <a:t>(Attachment E)</a:t>
            </a:r>
            <a:endParaRPr/>
          </a:p>
        </p:txBody>
      </p:sp>
      <p:sp>
        <p:nvSpPr>
          <p:cNvPr id="273" name="Google Shape;273;p11"/>
          <p:cNvSpPr txBox="1">
            <a:spLocks noGrp="1"/>
          </p:cNvSpPr>
          <p:nvPr>
            <p:ph type="body" idx="1"/>
          </p:nvPr>
        </p:nvSpPr>
        <p:spPr>
          <a:xfrm>
            <a:off x="1252330" y="1654403"/>
            <a:ext cx="9428480" cy="4592292"/>
          </a:xfrm>
          <a:prstGeom prst="rect">
            <a:avLst/>
          </a:prstGeom>
          <a:noFill/>
          <a:ln>
            <a:noFill/>
          </a:ln>
        </p:spPr>
        <p:txBody>
          <a:bodyPr spcFirstLastPara="1" wrap="square" lIns="91425" tIns="45700" rIns="91425" bIns="45700" anchor="t" anchorCtr="0">
            <a:normAutofit/>
          </a:bodyPr>
          <a:lstStyle/>
          <a:p>
            <a:pPr marL="384038" lvl="0" indent="-371338" algn="l" rtl="0">
              <a:lnSpc>
                <a:spcPct val="70000"/>
              </a:lnSpc>
              <a:spcBef>
                <a:spcPts val="0"/>
              </a:spcBef>
              <a:spcAft>
                <a:spcPts val="0"/>
              </a:spcAft>
              <a:buClr>
                <a:srgbClr val="101D49"/>
              </a:buClr>
              <a:buSzPts val="1800"/>
              <a:buChar char="●"/>
            </a:pPr>
            <a:r>
              <a:rPr lang="en-US" sz="1800" b="1">
                <a:solidFill>
                  <a:srgbClr val="101D49"/>
                </a:solidFill>
              </a:rPr>
              <a:t>Company Financial Information (Section 2.3.4)</a:t>
            </a:r>
            <a:endParaRPr sz="1800"/>
          </a:p>
          <a:p>
            <a:pPr marL="914377" lvl="1" indent="-371338" algn="l" rtl="0">
              <a:lnSpc>
                <a:spcPct val="84000"/>
              </a:lnSpc>
              <a:spcBef>
                <a:spcPts val="800"/>
              </a:spcBef>
              <a:spcAft>
                <a:spcPts val="0"/>
              </a:spcAft>
              <a:buClr>
                <a:srgbClr val="101D49"/>
              </a:buClr>
              <a:buSzPts val="1800"/>
              <a:buChar char="○"/>
            </a:pPr>
            <a:r>
              <a:rPr lang="en-US" sz="1800" i="0">
                <a:solidFill>
                  <a:srgbClr val="101D49"/>
                </a:solidFill>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endParaRPr sz="1800"/>
          </a:p>
          <a:p>
            <a:pPr marL="914377" lvl="1" indent="-371338" algn="l" rtl="0">
              <a:lnSpc>
                <a:spcPct val="84000"/>
              </a:lnSpc>
              <a:spcBef>
                <a:spcPts val="800"/>
              </a:spcBef>
              <a:spcAft>
                <a:spcPts val="0"/>
              </a:spcAft>
              <a:buClr>
                <a:srgbClr val="101D49"/>
              </a:buClr>
              <a:buSzPts val="1800"/>
              <a:buChar char="○"/>
            </a:pPr>
            <a:r>
              <a:rPr lang="en-US" sz="1800" i="0">
                <a:solidFill>
                  <a:srgbClr val="101D49"/>
                </a:solidFill>
              </a:rPr>
              <a:t>If the documents are from a parent or holding company, Respondents must explain the business relationship between the entities and demonstrate the financial stability of the entity which is directly responding to this RFP. </a:t>
            </a:r>
            <a:endParaRPr sz="1800"/>
          </a:p>
          <a:p>
            <a:pPr marL="384038" lvl="0" indent="-371338" algn="l" rtl="0">
              <a:lnSpc>
                <a:spcPct val="70000"/>
              </a:lnSpc>
              <a:spcBef>
                <a:spcPts val="1600"/>
              </a:spcBef>
              <a:spcAft>
                <a:spcPts val="0"/>
              </a:spcAft>
              <a:buClr>
                <a:srgbClr val="101D49"/>
              </a:buClr>
              <a:buSzPts val="1800"/>
              <a:buChar char="●"/>
            </a:pPr>
            <a:r>
              <a:rPr lang="en-US" sz="1800" b="1">
                <a:solidFill>
                  <a:srgbClr val="101D49"/>
                </a:solidFill>
              </a:rPr>
              <a:t>Contract Terms (Section 2.3.6)</a:t>
            </a:r>
            <a:endParaRPr sz="1800"/>
          </a:p>
          <a:p>
            <a:pPr marL="914377" lvl="1" indent="-371338" algn="l" rtl="0">
              <a:lnSpc>
                <a:spcPct val="84000"/>
              </a:lnSpc>
              <a:spcBef>
                <a:spcPts val="800"/>
              </a:spcBef>
              <a:spcAft>
                <a:spcPts val="0"/>
              </a:spcAft>
              <a:buClr>
                <a:srgbClr val="101D49"/>
              </a:buClr>
              <a:buSzPts val="1800"/>
              <a:buChar char="○"/>
            </a:pPr>
            <a:r>
              <a:rPr lang="en-US" sz="1800" i="0">
                <a:solidFill>
                  <a:srgbClr val="101D49"/>
                </a:solidFill>
              </a:rPr>
              <a:t>Respondents should review sample State contract and note exceptions to State non-mandatory clauses in Business Proposal and Executive Summary. Mandatory clauses are non-negotiable.</a:t>
            </a:r>
            <a:endParaRPr sz="1800" i="0">
              <a:solidFill>
                <a:schemeClr val="dk1"/>
              </a:solidFill>
            </a:endParaRPr>
          </a:p>
          <a:p>
            <a:pPr marL="384038" lvl="0" indent="-269738" algn="l" rtl="0">
              <a:lnSpc>
                <a:spcPct val="84000"/>
              </a:lnSpc>
              <a:spcBef>
                <a:spcPts val="1200"/>
              </a:spcBef>
              <a:spcAft>
                <a:spcPts val="0"/>
              </a:spcAft>
              <a:buClr>
                <a:schemeClr val="dk2"/>
              </a:buClr>
              <a:buSzPts val="1800"/>
              <a:buNone/>
            </a:pPr>
            <a:endParaRPr sz="1800">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2"/>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Business Proposal </a:t>
            </a:r>
            <a:r>
              <a:rPr lang="en-US" sz="2400"/>
              <a:t>(Attachment E)</a:t>
            </a:r>
            <a:r>
              <a:rPr lang="en-US" sz="4000"/>
              <a:t> </a:t>
            </a:r>
            <a:r>
              <a:rPr lang="en-US" sz="2400"/>
              <a:t>(</a:t>
            </a:r>
            <a:r>
              <a:rPr lang="en-US" sz="2400" i="1"/>
              <a:t>cont.</a:t>
            </a:r>
            <a:r>
              <a:rPr lang="en-US" sz="2400"/>
              <a:t>)</a:t>
            </a:r>
            <a:endParaRPr sz="2400"/>
          </a:p>
        </p:txBody>
      </p:sp>
      <p:sp>
        <p:nvSpPr>
          <p:cNvPr id="280" name="Google Shape;280;p12"/>
          <p:cNvSpPr txBox="1">
            <a:spLocks noGrp="1"/>
          </p:cNvSpPr>
          <p:nvPr>
            <p:ph type="body" idx="1"/>
          </p:nvPr>
        </p:nvSpPr>
        <p:spPr>
          <a:xfrm>
            <a:off x="1252330" y="1607909"/>
            <a:ext cx="9428480" cy="4592292"/>
          </a:xfrm>
          <a:prstGeom prst="rect">
            <a:avLst/>
          </a:prstGeom>
          <a:noFill/>
          <a:ln>
            <a:noFill/>
          </a:ln>
        </p:spPr>
        <p:txBody>
          <a:bodyPr spcFirstLastPara="1" wrap="square" lIns="91425" tIns="45700" rIns="91425" bIns="45700" anchor="t" anchorCtr="0">
            <a:noAutofit/>
          </a:bodyPr>
          <a:lstStyle/>
          <a:p>
            <a:pPr marL="384038" lvl="0" indent="-415788" algn="l" rtl="0">
              <a:lnSpc>
                <a:spcPct val="94000"/>
              </a:lnSpc>
              <a:spcBef>
                <a:spcPts val="0"/>
              </a:spcBef>
              <a:spcAft>
                <a:spcPts val="0"/>
              </a:spcAft>
              <a:buClr>
                <a:srgbClr val="101D49"/>
              </a:buClr>
              <a:buSzPts val="2500"/>
              <a:buChar char="●"/>
            </a:pPr>
            <a:r>
              <a:rPr lang="en-US" sz="2500" b="1">
                <a:solidFill>
                  <a:srgbClr val="101D49"/>
                </a:solidFill>
              </a:rPr>
              <a:t>References (Section 2.3.7)</a:t>
            </a:r>
            <a:endParaRPr sz="2500">
              <a:solidFill>
                <a:srgbClr val="101D49"/>
              </a:solidFill>
            </a:endParaRPr>
          </a:p>
          <a:p>
            <a:pPr marL="914377" lvl="1" indent="-415788" algn="l" rtl="0">
              <a:lnSpc>
                <a:spcPct val="94000"/>
              </a:lnSpc>
              <a:spcBef>
                <a:spcPts val="800"/>
              </a:spcBef>
              <a:spcAft>
                <a:spcPts val="0"/>
              </a:spcAft>
              <a:buClr>
                <a:srgbClr val="101D49"/>
              </a:buClr>
              <a:buSzPts val="2500"/>
              <a:buChar char="○"/>
            </a:pPr>
            <a:r>
              <a:rPr lang="en-US" sz="2500" i="0">
                <a:solidFill>
                  <a:srgbClr val="101D49"/>
                </a:solidFill>
              </a:rPr>
              <a:t>Respondents must have at least three (3) references who:</a:t>
            </a:r>
            <a:endParaRPr sz="2500"/>
          </a:p>
          <a:p>
            <a:pPr marL="1371566" lvl="2" indent="-415788" algn="l" rtl="0">
              <a:lnSpc>
                <a:spcPct val="94000"/>
              </a:lnSpc>
              <a:spcBef>
                <a:spcPts val="800"/>
              </a:spcBef>
              <a:spcAft>
                <a:spcPts val="0"/>
              </a:spcAft>
              <a:buClr>
                <a:srgbClr val="101D49"/>
              </a:buClr>
              <a:buSzPts val="2500"/>
              <a:buChar char="■"/>
            </a:pPr>
            <a:r>
              <a:rPr lang="en-US" sz="2500">
                <a:solidFill>
                  <a:srgbClr val="101D49"/>
                </a:solidFill>
              </a:rPr>
              <a:t>C</a:t>
            </a:r>
            <a:r>
              <a:rPr lang="en-US" sz="2500" i="0">
                <a:solidFill>
                  <a:srgbClr val="101D49"/>
                </a:solidFill>
              </a:rPr>
              <a:t>an speak to the Respondent’s experience in providing products and/or services that are the same, or similar, to those products and/or services requested in this solicitation.</a:t>
            </a:r>
            <a:endParaRPr sz="2500"/>
          </a:p>
          <a:p>
            <a:pPr marL="1371566" lvl="2" indent="-415788" algn="l" rtl="0">
              <a:lnSpc>
                <a:spcPct val="94000"/>
              </a:lnSpc>
              <a:spcBef>
                <a:spcPts val="800"/>
              </a:spcBef>
              <a:spcAft>
                <a:spcPts val="0"/>
              </a:spcAft>
              <a:buClr>
                <a:srgbClr val="101D49"/>
              </a:buClr>
              <a:buSzPts val="2500"/>
              <a:buChar char="■"/>
            </a:pPr>
            <a:r>
              <a:rPr lang="en-US" sz="2500" i="0">
                <a:solidFill>
                  <a:srgbClr val="101D49"/>
                </a:solidFill>
              </a:rPr>
              <a:t>Can speak to the Respondent’s performance on contracts of similar scope for government clients</a:t>
            </a:r>
            <a:r>
              <a:rPr lang="en-US" sz="2500">
                <a:solidFill>
                  <a:srgbClr val="101D49"/>
                </a:solidFill>
              </a:rPr>
              <a:t>.</a:t>
            </a:r>
            <a:endParaRPr sz="2500"/>
          </a:p>
          <a:p>
            <a:pPr marL="1371566" lvl="2" indent="-415788" algn="l" rtl="0">
              <a:lnSpc>
                <a:spcPct val="94000"/>
              </a:lnSpc>
              <a:spcBef>
                <a:spcPts val="800"/>
              </a:spcBef>
              <a:spcAft>
                <a:spcPts val="0"/>
              </a:spcAft>
              <a:buClr>
                <a:srgbClr val="101D49"/>
              </a:buClr>
              <a:buSzPts val="2500"/>
              <a:buChar char="■"/>
            </a:pPr>
            <a:r>
              <a:rPr lang="en-US" sz="2500" i="0">
                <a:solidFill>
                  <a:srgbClr val="101D49"/>
                </a:solidFill>
              </a:rPr>
              <a:t>Are not the State of Indiana or any of its agencies</a:t>
            </a:r>
            <a:r>
              <a:rPr lang="en-US" sz="2500">
                <a:solidFill>
                  <a:srgbClr val="101D49"/>
                </a:solidFill>
              </a:rPr>
              <a:t>.</a:t>
            </a:r>
            <a:endParaRPr sz="2500"/>
          </a:p>
          <a:p>
            <a:pPr marL="0" lvl="0" indent="0" algn="l" rtl="0">
              <a:lnSpc>
                <a:spcPct val="94000"/>
              </a:lnSpc>
              <a:spcBef>
                <a:spcPts val="800"/>
              </a:spcBef>
              <a:spcAft>
                <a:spcPts val="0"/>
              </a:spcAft>
              <a:buClr>
                <a:schemeClr val="dk2"/>
              </a:buClr>
              <a:buSzPts val="1550"/>
              <a:buNone/>
            </a:pPr>
            <a:endParaRPr sz="1550" i="0">
              <a:solidFill>
                <a:srgbClr val="101D49"/>
              </a:solidFill>
            </a:endParaRPr>
          </a:p>
          <a:p>
            <a:pPr marL="914377" lvl="1" indent="-285613" algn="l" rtl="0">
              <a:lnSpc>
                <a:spcPct val="94000"/>
              </a:lnSpc>
              <a:spcBef>
                <a:spcPts val="800"/>
              </a:spcBef>
              <a:spcAft>
                <a:spcPts val="0"/>
              </a:spcAft>
              <a:buClr>
                <a:schemeClr val="dk2"/>
              </a:buClr>
              <a:buSzPts val="1550"/>
              <a:buNone/>
            </a:pPr>
            <a:endParaRPr sz="1550" i="0">
              <a:solidFill>
                <a:srgbClr val="101D49"/>
              </a:solidFill>
            </a:endParaRPr>
          </a:p>
          <a:p>
            <a:pPr marL="914377" lvl="1" indent="-285613" algn="l" rtl="0">
              <a:lnSpc>
                <a:spcPct val="94000"/>
              </a:lnSpc>
              <a:spcBef>
                <a:spcPts val="800"/>
              </a:spcBef>
              <a:spcAft>
                <a:spcPts val="0"/>
              </a:spcAft>
              <a:buClr>
                <a:schemeClr val="dk2"/>
              </a:buClr>
              <a:buSzPts val="1550"/>
              <a:buNone/>
            </a:pPr>
            <a:endParaRPr sz="1550" i="0">
              <a:solidFill>
                <a:srgbClr val="101D49"/>
              </a:solidFill>
            </a:endParaRPr>
          </a:p>
          <a:p>
            <a:pPr marL="914377" lvl="1" indent="-285613" algn="l" rtl="0">
              <a:lnSpc>
                <a:spcPct val="94000"/>
              </a:lnSpc>
              <a:spcBef>
                <a:spcPts val="800"/>
              </a:spcBef>
              <a:spcAft>
                <a:spcPts val="0"/>
              </a:spcAft>
              <a:buClr>
                <a:schemeClr val="dk2"/>
              </a:buClr>
              <a:buSzPts val="1550"/>
              <a:buNone/>
            </a:pPr>
            <a:endParaRPr sz="1550" i="0">
              <a:solidFill>
                <a:srgbClr val="101D49"/>
              </a:solidFill>
            </a:endParaRPr>
          </a:p>
          <a:p>
            <a:pPr marL="914377" lvl="1" indent="-285613" algn="l" rtl="0">
              <a:lnSpc>
                <a:spcPct val="94000"/>
              </a:lnSpc>
              <a:spcBef>
                <a:spcPts val="800"/>
              </a:spcBef>
              <a:spcAft>
                <a:spcPts val="0"/>
              </a:spcAft>
              <a:buClr>
                <a:schemeClr val="dk2"/>
              </a:buClr>
              <a:buSzPts val="1550"/>
              <a:buNone/>
            </a:pPr>
            <a:endParaRPr sz="1550" i="0">
              <a:solidFill>
                <a:srgbClr val="101D49"/>
              </a:solidFill>
            </a:endParaRPr>
          </a:p>
          <a:p>
            <a:pPr marL="384038" lvl="0" indent="-285613" algn="l" rtl="0">
              <a:lnSpc>
                <a:spcPct val="94000"/>
              </a:lnSpc>
              <a:spcBef>
                <a:spcPts val="1200"/>
              </a:spcBef>
              <a:spcAft>
                <a:spcPts val="0"/>
              </a:spcAft>
              <a:buClr>
                <a:schemeClr val="dk2"/>
              </a:buClr>
              <a:buSzPts val="1550"/>
              <a:buNone/>
            </a:pPr>
            <a:endParaRPr sz="1550">
              <a:solidFill>
                <a:srgbClr val="101D4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13"/>
          <p:cNvSpPr txBox="1">
            <a:spLocks noGrp="1"/>
          </p:cNvSpPr>
          <p:nvPr>
            <p:ph type="title"/>
          </p:nvPr>
        </p:nvSpPr>
        <p:spPr>
          <a:xfrm>
            <a:off x="1371600" y="75902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Technical Proposal </a:t>
            </a:r>
            <a:r>
              <a:rPr lang="en-US" sz="2400"/>
              <a:t>(Attachment F)</a:t>
            </a:r>
            <a:endParaRPr/>
          </a:p>
        </p:txBody>
      </p:sp>
      <p:sp>
        <p:nvSpPr>
          <p:cNvPr id="287" name="Google Shape;287;p13"/>
          <p:cNvSpPr txBox="1">
            <a:spLocks noGrp="1"/>
          </p:cNvSpPr>
          <p:nvPr>
            <p:ph type="body" idx="1"/>
          </p:nvPr>
        </p:nvSpPr>
        <p:spPr>
          <a:xfrm>
            <a:off x="1371600" y="2001524"/>
            <a:ext cx="9123680" cy="4038596"/>
          </a:xfrm>
          <a:prstGeom prst="rect">
            <a:avLst/>
          </a:prstGeom>
          <a:noFill/>
          <a:ln>
            <a:noFill/>
          </a:ln>
        </p:spPr>
        <p:txBody>
          <a:bodyPr spcFirstLastPara="1" wrap="square" lIns="91425" tIns="45700" rIns="91425" bIns="45700" anchor="t" anchorCtr="0">
            <a:normAutofit/>
          </a:bodyPr>
          <a:lstStyle/>
          <a:p>
            <a:pPr marL="384038" lvl="0" indent="-415788" algn="l" rtl="0">
              <a:lnSpc>
                <a:spcPct val="94000"/>
              </a:lnSpc>
              <a:spcBef>
                <a:spcPts val="0"/>
              </a:spcBef>
              <a:spcAft>
                <a:spcPts val="0"/>
              </a:spcAft>
              <a:buClr>
                <a:srgbClr val="101D49"/>
              </a:buClr>
              <a:buSzPts val="2500"/>
              <a:buChar char="●"/>
            </a:pPr>
            <a:r>
              <a:rPr lang="en-US" sz="2500">
                <a:solidFill>
                  <a:srgbClr val="101D49"/>
                </a:solidFill>
              </a:rPr>
              <a:t>Respondents must address all questions and components of </a:t>
            </a:r>
            <a:r>
              <a:rPr lang="en-US" sz="2500" b="1">
                <a:solidFill>
                  <a:srgbClr val="101D49"/>
                </a:solidFill>
              </a:rPr>
              <a:t>Attachment F.</a:t>
            </a:r>
            <a:r>
              <a:rPr lang="en-US" sz="2500">
                <a:solidFill>
                  <a:srgbClr val="101D49"/>
                </a:solidFill>
              </a:rPr>
              <a:t> </a:t>
            </a:r>
            <a:endParaRPr sz="2500"/>
          </a:p>
          <a:p>
            <a:pPr marL="384038" lvl="0" indent="-415788" algn="l" rtl="0">
              <a:lnSpc>
                <a:spcPct val="94000"/>
              </a:lnSpc>
              <a:spcBef>
                <a:spcPts val="1200"/>
              </a:spcBef>
              <a:spcAft>
                <a:spcPts val="0"/>
              </a:spcAft>
              <a:buClr>
                <a:srgbClr val="101D49"/>
              </a:buClr>
              <a:buSzPts val="2500"/>
              <a:buChar char="●"/>
            </a:pPr>
            <a:r>
              <a:rPr lang="en-US" sz="2500" i="0">
                <a:solidFill>
                  <a:srgbClr val="101D49"/>
                </a:solidFill>
              </a:rPr>
              <a:t>Responses to each component and section should fully address all requirements of the relevant section of the Scope of Work (</a:t>
            </a:r>
            <a:r>
              <a:rPr lang="en-US" sz="2500" b="1">
                <a:solidFill>
                  <a:srgbClr val="101D49"/>
                </a:solidFill>
              </a:rPr>
              <a:t>Attachment K</a:t>
            </a:r>
            <a:r>
              <a:rPr lang="en-US" sz="2500" i="0">
                <a:solidFill>
                  <a:srgbClr val="101D49"/>
                </a:solidFill>
              </a:rPr>
              <a:t>). </a:t>
            </a:r>
            <a:endParaRPr sz="2500"/>
          </a:p>
          <a:p>
            <a:pPr marL="384038" lvl="0" indent="-415788" algn="l" rtl="0">
              <a:lnSpc>
                <a:spcPct val="94000"/>
              </a:lnSpc>
              <a:spcBef>
                <a:spcPts val="1200"/>
              </a:spcBef>
              <a:spcAft>
                <a:spcPts val="0"/>
              </a:spcAft>
              <a:buClr>
                <a:srgbClr val="101D49"/>
              </a:buClr>
              <a:buSzPts val="2500"/>
              <a:buChar char="●"/>
            </a:pPr>
            <a:r>
              <a:rPr lang="en-US" sz="2500">
                <a:solidFill>
                  <a:srgbClr val="101D49"/>
                </a:solidFill>
              </a:rPr>
              <a:t>Where appropriate, supporting documentation (e.g. diagrams, certificates, graphics, or other exhibits) may be submitted as an attachment and referenced within the relevant answer field.</a:t>
            </a:r>
            <a:endParaRPr sz="25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14"/>
          <p:cNvSpPr txBox="1">
            <a:spLocks noGrp="1"/>
          </p:cNvSpPr>
          <p:nvPr>
            <p:ph type="title"/>
          </p:nvPr>
        </p:nvSpPr>
        <p:spPr>
          <a:xfrm>
            <a:off x="1371600" y="731712"/>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Minimum Requirements </a:t>
            </a:r>
            <a:r>
              <a:rPr lang="en-US" sz="2400"/>
              <a:t>(Attachment F1)</a:t>
            </a:r>
            <a:endParaRPr sz="4000"/>
          </a:p>
        </p:txBody>
      </p:sp>
      <p:sp>
        <p:nvSpPr>
          <p:cNvPr id="293" name="Google Shape;293;p14"/>
          <p:cNvSpPr txBox="1">
            <a:spLocks noGrp="1"/>
          </p:cNvSpPr>
          <p:nvPr>
            <p:ph type="body" idx="1"/>
          </p:nvPr>
        </p:nvSpPr>
        <p:spPr>
          <a:xfrm>
            <a:off x="1371600" y="1978904"/>
            <a:ext cx="9601200" cy="2900191"/>
          </a:xfrm>
          <a:prstGeom prst="rect">
            <a:avLst/>
          </a:prstGeom>
          <a:noFill/>
          <a:ln>
            <a:noFill/>
          </a:ln>
        </p:spPr>
        <p:txBody>
          <a:bodyPr spcFirstLastPara="1" wrap="square" lIns="91425" tIns="45700" rIns="91425" bIns="45700" anchor="t" anchorCtr="0">
            <a:noAutofit/>
          </a:bodyPr>
          <a:lstStyle/>
          <a:p>
            <a:pPr marL="384038" lvl="0" indent="-415788" algn="l" rtl="0">
              <a:lnSpc>
                <a:spcPct val="84000"/>
              </a:lnSpc>
              <a:spcBef>
                <a:spcPts val="0"/>
              </a:spcBef>
              <a:spcAft>
                <a:spcPts val="0"/>
              </a:spcAft>
              <a:buClr>
                <a:srgbClr val="101D49"/>
              </a:buClr>
              <a:buSzPts val="2500"/>
              <a:buChar char="●"/>
            </a:pPr>
            <a:r>
              <a:rPr lang="en-US" sz="2500">
                <a:solidFill>
                  <a:srgbClr val="101D49"/>
                </a:solidFill>
              </a:rPr>
              <a:t>Respondents must state their ability and willingness to meet all Minimum Requirements in both their Executive Summary and Attachment F1.</a:t>
            </a:r>
            <a:endParaRPr sz="2500"/>
          </a:p>
          <a:p>
            <a:pPr marL="384038" lvl="0" indent="-415788" algn="l" rtl="0">
              <a:lnSpc>
                <a:spcPct val="84000"/>
              </a:lnSpc>
              <a:spcBef>
                <a:spcPts val="1200"/>
              </a:spcBef>
              <a:spcAft>
                <a:spcPts val="0"/>
              </a:spcAft>
              <a:buClr>
                <a:srgbClr val="101D49"/>
              </a:buClr>
              <a:buSzPts val="2500"/>
              <a:buChar char="●"/>
            </a:pPr>
            <a:r>
              <a:rPr lang="en-US" sz="2500">
                <a:solidFill>
                  <a:srgbClr val="101D49"/>
                </a:solidFill>
              </a:rPr>
              <a:t>If a Respondent is unable to respond “Yes” to all Minimum Requirements but believes they have an alternative solution, they must provide the alternative solution with an explanation.</a:t>
            </a:r>
            <a:endParaRPr sz="2500"/>
          </a:p>
          <a:p>
            <a:pPr marL="914377" lvl="1" indent="-415788" algn="l" rtl="0">
              <a:lnSpc>
                <a:spcPct val="84000"/>
              </a:lnSpc>
              <a:spcBef>
                <a:spcPts val="700"/>
              </a:spcBef>
              <a:spcAft>
                <a:spcPts val="0"/>
              </a:spcAft>
              <a:buClr>
                <a:srgbClr val="101D49"/>
              </a:buClr>
              <a:buSzPts val="2500"/>
              <a:buChar char="○"/>
            </a:pPr>
            <a:r>
              <a:rPr lang="en-US" sz="2500">
                <a:solidFill>
                  <a:srgbClr val="101D49"/>
                </a:solidFill>
              </a:rPr>
              <a:t>Alternatives will be reviewed and considered by the State as to whether they are satisfactory.</a:t>
            </a:r>
            <a:endParaRPr sz="2500"/>
          </a:p>
          <a:p>
            <a:pPr marL="384038" lvl="0" indent="-415788" algn="l" rtl="0">
              <a:lnSpc>
                <a:spcPct val="84000"/>
              </a:lnSpc>
              <a:spcBef>
                <a:spcPts val="1200"/>
              </a:spcBef>
              <a:spcAft>
                <a:spcPts val="0"/>
              </a:spcAft>
              <a:buClr>
                <a:srgbClr val="101D49"/>
              </a:buClr>
              <a:buSzPts val="2500"/>
              <a:buChar char="●"/>
            </a:pPr>
            <a:r>
              <a:rPr lang="en-US" sz="2500">
                <a:solidFill>
                  <a:srgbClr val="101D49"/>
                </a:solidFill>
              </a:rPr>
              <a:t>Failure to satisfy Minimum Requirements will be considered grounds for disqualification from further consideration. </a:t>
            </a:r>
            <a:endParaRPr sz="25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15"/>
          <p:cNvSpPr txBox="1">
            <a:spLocks noGrp="1"/>
          </p:cNvSpPr>
          <p:nvPr>
            <p:ph type="title"/>
          </p:nvPr>
        </p:nvSpPr>
        <p:spPr>
          <a:xfrm>
            <a:off x="1371600" y="761591"/>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a:t>
            </a:r>
            <a:r>
              <a:rPr lang="en-US" sz="2400"/>
              <a:t>(Attachment D)</a:t>
            </a:r>
            <a:endParaRPr/>
          </a:p>
        </p:txBody>
      </p:sp>
      <p:sp>
        <p:nvSpPr>
          <p:cNvPr id="300" name="Google Shape;300;p15"/>
          <p:cNvSpPr txBox="1">
            <a:spLocks noGrp="1"/>
          </p:cNvSpPr>
          <p:nvPr>
            <p:ph type="body" idx="1"/>
          </p:nvPr>
        </p:nvSpPr>
        <p:spPr>
          <a:xfrm>
            <a:off x="1371600" y="1867122"/>
            <a:ext cx="9601200" cy="4462817"/>
          </a:xfrm>
          <a:prstGeom prst="rect">
            <a:avLst/>
          </a:prstGeom>
          <a:noFill/>
          <a:ln>
            <a:noFill/>
          </a:ln>
        </p:spPr>
        <p:txBody>
          <a:bodyPr spcFirstLastPara="1" wrap="square" lIns="91425" tIns="45700" rIns="91425" bIns="45700" anchor="t" anchorCtr="0">
            <a:noAutofit/>
          </a:bodyPr>
          <a:lstStyle/>
          <a:p>
            <a:pPr marL="384038" lvl="0" indent="-393563" algn="l" rtl="0">
              <a:lnSpc>
                <a:spcPct val="94000"/>
              </a:lnSpc>
              <a:spcBef>
                <a:spcPts val="0"/>
              </a:spcBef>
              <a:spcAft>
                <a:spcPts val="0"/>
              </a:spcAft>
              <a:buClr>
                <a:srgbClr val="101D49"/>
              </a:buClr>
              <a:buSzPts val="2000"/>
              <a:buChar char="●"/>
            </a:pPr>
            <a:r>
              <a:rPr lang="en-US">
                <a:solidFill>
                  <a:srgbClr val="101D49"/>
                </a:solidFill>
              </a:rPr>
              <a:t>Please complete the template provided for the Cost Proposal by populating ONLY the yellow shaded cells. Cells shaded in blue will populate automatically. </a:t>
            </a:r>
            <a:endParaRPr>
              <a:solidFill>
                <a:srgbClr val="101D49"/>
              </a:solidFill>
            </a:endParaRPr>
          </a:p>
          <a:p>
            <a:pPr marL="384037" lvl="0" indent="-393562" algn="l" rtl="0">
              <a:lnSpc>
                <a:spcPct val="94000"/>
              </a:lnSpc>
              <a:spcBef>
                <a:spcPts val="1200"/>
              </a:spcBef>
              <a:spcAft>
                <a:spcPts val="0"/>
              </a:spcAft>
              <a:buClr>
                <a:srgbClr val="101D49"/>
              </a:buClr>
              <a:buSzPts val="2000"/>
              <a:buChar char="●"/>
            </a:pPr>
            <a:r>
              <a:rPr lang="en-US">
                <a:solidFill>
                  <a:srgbClr val="101D49"/>
                </a:solidFill>
              </a:rPr>
              <a:t>Cost proposals will be evaluated based upon the proven ability of the Respondent to satisfy the requirements of the solicitation in a cost-effective manner.</a:t>
            </a:r>
            <a:endParaRPr>
              <a:solidFill>
                <a:srgbClr val="101D49"/>
              </a:solidFill>
            </a:endParaRPr>
          </a:p>
          <a:p>
            <a:pPr marL="384038" lvl="0" indent="-393563" algn="l" rtl="0">
              <a:lnSpc>
                <a:spcPct val="94000"/>
              </a:lnSpc>
              <a:spcBef>
                <a:spcPts val="1200"/>
              </a:spcBef>
              <a:spcAft>
                <a:spcPts val="0"/>
              </a:spcAft>
              <a:buClr>
                <a:srgbClr val="101D49"/>
              </a:buClr>
              <a:buSzPts val="2000"/>
              <a:buChar char="●"/>
            </a:pPr>
            <a:r>
              <a:rPr lang="en-US">
                <a:solidFill>
                  <a:srgbClr val="101D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For the Summary tab, total bid </a:t>
            </a:r>
            <a:r>
              <a:rPr lang="en-US">
                <a:solidFill>
                  <a:srgbClr val="101D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amount (Cell C11)</a:t>
            </a:r>
            <a:r>
              <a:rPr lang="en-US">
                <a:solidFill>
                  <a:srgbClr val="101D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 will be </a:t>
            </a:r>
            <a:r>
              <a:rPr lang="en-US">
                <a:solidFill>
                  <a:srgbClr val="101D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auto populated. </a:t>
            </a:r>
            <a:endParaRPr>
              <a:solidFill>
                <a:srgbClr val="101D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endParaRPr>
          </a:p>
          <a:p>
            <a:pPr marL="384038" lvl="0" indent="-393563" algn="l" rtl="0">
              <a:lnSpc>
                <a:spcPct val="94000"/>
              </a:lnSpc>
              <a:spcBef>
                <a:spcPts val="1200"/>
              </a:spcBef>
              <a:spcAft>
                <a:spcPts val="0"/>
              </a:spcAft>
              <a:buClr>
                <a:srgbClr val="101D49"/>
              </a:buClr>
              <a:buSzPts val="2000"/>
              <a:buChar char="●"/>
            </a:pPr>
            <a:r>
              <a:rPr lang="en-US">
                <a:solidFill>
                  <a:srgbClr val="101D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For the ASL Services tab, provide the hourly rate information for item numbers A1-A5 (Cell G9-13) and B1-B2 (Cell G20-21).</a:t>
            </a:r>
            <a:endParaRPr>
              <a:solidFill>
                <a:srgbClr val="101D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endParaRPr>
          </a:p>
          <a:p>
            <a:pPr marL="384037" lvl="0" indent="-393562" algn="l" rtl="0">
              <a:lnSpc>
                <a:spcPct val="94000"/>
              </a:lnSpc>
              <a:spcBef>
                <a:spcPts val="1200"/>
              </a:spcBef>
              <a:spcAft>
                <a:spcPts val="0"/>
              </a:spcAft>
              <a:buClr>
                <a:srgbClr val="101D49"/>
              </a:buClr>
              <a:buSzPts val="2000"/>
              <a:buChar char="●"/>
            </a:pPr>
            <a:r>
              <a:rPr lang="en-US">
                <a:solidFill>
                  <a:srgbClr val="101D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For the Logistical Costs tab, provide the annual cost</a:t>
            </a:r>
            <a:r>
              <a:rPr lang="en-US">
                <a:solidFill>
                  <a:srgbClr val="101D49"/>
                </a:solidFill>
              </a:rPr>
              <a:t> (Cell E10).</a:t>
            </a:r>
            <a:br>
              <a:rPr lang="en-US">
                <a:solidFill>
                  <a:schemeClr val="dk1"/>
                </a:solidFill>
              </a:rPr>
            </a:br>
            <a:endParaRPr>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g32896bdd651_0_44"/>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a:t>
            </a:r>
            <a:r>
              <a:rPr lang="en-US" sz="2400"/>
              <a:t>(Attachment D) (cont.)</a:t>
            </a:r>
            <a:endParaRPr/>
          </a:p>
        </p:txBody>
      </p:sp>
      <p:sp>
        <p:nvSpPr>
          <p:cNvPr id="307" name="Google Shape;307;g32896bdd651_0_44"/>
          <p:cNvSpPr txBox="1"/>
          <p:nvPr/>
        </p:nvSpPr>
        <p:spPr>
          <a:xfrm>
            <a:off x="1533275" y="1508550"/>
            <a:ext cx="8532000" cy="66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a:solidFill>
                  <a:srgbClr val="101D49"/>
                </a:solidFill>
                <a:latin typeface="Calibri"/>
                <a:ea typeface="Calibri"/>
                <a:cs typeface="Calibri"/>
                <a:sym typeface="Calibri"/>
              </a:rPr>
              <a:t>The Summary tab will reflect how service rates contribute to the Respondent’s proposed total four year cost.</a:t>
            </a:r>
            <a:endParaRPr sz="2000">
              <a:solidFill>
                <a:srgbClr val="101D49"/>
              </a:solidFill>
              <a:latin typeface="Calibri"/>
              <a:ea typeface="Calibri"/>
              <a:cs typeface="Calibri"/>
              <a:sym typeface="Calibri"/>
            </a:endParaRPr>
          </a:p>
        </p:txBody>
      </p:sp>
      <p:pic>
        <p:nvPicPr>
          <p:cNvPr id="308" name="Google Shape;308;g32896bdd651_0_44"/>
          <p:cNvPicPr preferRelativeResize="0"/>
          <p:nvPr/>
        </p:nvPicPr>
        <p:blipFill>
          <a:blip r:embed="rId3">
            <a:alphaModFix/>
          </a:blip>
          <a:stretch>
            <a:fillRect/>
          </a:stretch>
        </p:blipFill>
        <p:spPr>
          <a:xfrm>
            <a:off x="2656275" y="2400300"/>
            <a:ext cx="6879438" cy="3283725"/>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50"/>
          <p:cNvSpPr txBox="1">
            <a:spLocks noGrp="1"/>
          </p:cNvSpPr>
          <p:nvPr>
            <p:ph type="title"/>
          </p:nvPr>
        </p:nvSpPr>
        <p:spPr>
          <a:xfrm>
            <a:off x="1371600" y="761591"/>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a:t>
            </a:r>
            <a:r>
              <a:rPr lang="en-US" sz="2400"/>
              <a:t>(Attachment D) (cont.)</a:t>
            </a:r>
            <a:endParaRPr/>
          </a:p>
        </p:txBody>
      </p:sp>
      <p:pic>
        <p:nvPicPr>
          <p:cNvPr id="315" name="Google Shape;315;p50"/>
          <p:cNvPicPr preferRelativeResize="0"/>
          <p:nvPr/>
        </p:nvPicPr>
        <p:blipFill>
          <a:blip r:embed="rId3">
            <a:alphaModFix/>
          </a:blip>
          <a:stretch>
            <a:fillRect/>
          </a:stretch>
        </p:blipFill>
        <p:spPr>
          <a:xfrm>
            <a:off x="1975313" y="2161851"/>
            <a:ext cx="8184573" cy="4024707"/>
          </a:xfrm>
          <a:prstGeom prst="rect">
            <a:avLst/>
          </a:prstGeom>
          <a:noFill/>
          <a:ln w="9525" cap="flat" cmpd="sng">
            <a:solidFill>
              <a:schemeClr val="dk2"/>
            </a:solidFill>
            <a:prstDash val="solid"/>
            <a:round/>
            <a:headEnd type="none" w="sm" len="sm"/>
            <a:tailEnd type="none" w="sm" len="sm"/>
          </a:ln>
        </p:spPr>
      </p:pic>
      <p:sp>
        <p:nvSpPr>
          <p:cNvPr id="316" name="Google Shape;316;p50"/>
          <p:cNvSpPr/>
          <p:nvPr/>
        </p:nvSpPr>
        <p:spPr>
          <a:xfrm>
            <a:off x="8101200" y="3378400"/>
            <a:ext cx="638700" cy="24693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317" name="Google Shape;317;p50"/>
          <p:cNvCxnSpPr/>
          <p:nvPr/>
        </p:nvCxnSpPr>
        <p:spPr>
          <a:xfrm flipH="1">
            <a:off x="8421895" y="2028426"/>
            <a:ext cx="318000" cy="912300"/>
          </a:xfrm>
          <a:prstGeom prst="straightConnector1">
            <a:avLst/>
          </a:prstGeom>
          <a:noFill/>
          <a:ln w="9525" cap="flat" cmpd="sng">
            <a:solidFill>
              <a:srgbClr val="FF0000"/>
            </a:solidFill>
            <a:prstDash val="solid"/>
            <a:round/>
            <a:headEnd type="none" w="sm" len="sm"/>
            <a:tailEnd type="triangle" w="med" len="med"/>
          </a:ln>
        </p:spPr>
      </p:cxnSp>
      <p:sp>
        <p:nvSpPr>
          <p:cNvPr id="318" name="Google Shape;318;p50"/>
          <p:cNvSpPr txBox="1"/>
          <p:nvPr/>
        </p:nvSpPr>
        <p:spPr>
          <a:xfrm>
            <a:off x="8024286" y="1432945"/>
            <a:ext cx="21924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rgbClr val="FF0000"/>
                </a:solidFill>
                <a:latin typeface="Calibri"/>
                <a:ea typeface="Calibri"/>
                <a:cs typeface="Calibri"/>
                <a:sym typeface="Calibri"/>
              </a:rPr>
              <a:t>Fill in requested information here</a:t>
            </a:r>
            <a:endParaRPr/>
          </a:p>
        </p:txBody>
      </p:sp>
      <p:sp>
        <p:nvSpPr>
          <p:cNvPr id="319" name="Google Shape;319;p50"/>
          <p:cNvSpPr txBox="1"/>
          <p:nvPr/>
        </p:nvSpPr>
        <p:spPr>
          <a:xfrm>
            <a:off x="1485900" y="1390900"/>
            <a:ext cx="6321900" cy="31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a:solidFill>
                  <a:srgbClr val="101D49"/>
                </a:solidFill>
                <a:latin typeface="Calibri"/>
                <a:ea typeface="Calibri"/>
                <a:cs typeface="Calibri"/>
                <a:sym typeface="Calibri"/>
              </a:rPr>
              <a:t>The ASL Services tab will collect hourly rates for a variety of ASL services.</a:t>
            </a:r>
            <a:endParaRPr sz="2000">
              <a:solidFill>
                <a:srgbClr val="101D49"/>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51"/>
          <p:cNvSpPr txBox="1">
            <a:spLocks noGrp="1"/>
          </p:cNvSpPr>
          <p:nvPr>
            <p:ph type="title"/>
          </p:nvPr>
        </p:nvSpPr>
        <p:spPr>
          <a:xfrm>
            <a:off x="1371600" y="761591"/>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a:t>
            </a:r>
            <a:r>
              <a:rPr lang="en-US" sz="2400"/>
              <a:t>(Attachment D) (cont.)</a:t>
            </a:r>
            <a:endParaRPr/>
          </a:p>
        </p:txBody>
      </p:sp>
      <p:pic>
        <p:nvPicPr>
          <p:cNvPr id="326" name="Google Shape;326;p51"/>
          <p:cNvPicPr preferRelativeResize="0"/>
          <p:nvPr/>
        </p:nvPicPr>
        <p:blipFill>
          <a:blip r:embed="rId3">
            <a:alphaModFix/>
          </a:blip>
          <a:stretch>
            <a:fillRect/>
          </a:stretch>
        </p:blipFill>
        <p:spPr>
          <a:xfrm>
            <a:off x="1847850" y="2971150"/>
            <a:ext cx="8648700" cy="1809750"/>
          </a:xfrm>
          <a:prstGeom prst="rect">
            <a:avLst/>
          </a:prstGeom>
          <a:noFill/>
          <a:ln w="9525" cap="flat" cmpd="sng">
            <a:solidFill>
              <a:schemeClr val="dk2"/>
            </a:solidFill>
            <a:prstDash val="solid"/>
            <a:round/>
            <a:headEnd type="none" w="sm" len="sm"/>
            <a:tailEnd type="none" w="sm" len="sm"/>
          </a:ln>
        </p:spPr>
      </p:pic>
      <p:sp>
        <p:nvSpPr>
          <p:cNvPr id="327" name="Google Shape;327;p51"/>
          <p:cNvSpPr/>
          <p:nvPr/>
        </p:nvSpPr>
        <p:spPr>
          <a:xfrm>
            <a:off x="9603425" y="3647625"/>
            <a:ext cx="797700" cy="10665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328" name="Google Shape;328;p51"/>
          <p:cNvCxnSpPr/>
          <p:nvPr/>
        </p:nvCxnSpPr>
        <p:spPr>
          <a:xfrm>
            <a:off x="9120750" y="2581050"/>
            <a:ext cx="829800" cy="639900"/>
          </a:xfrm>
          <a:prstGeom prst="straightConnector1">
            <a:avLst/>
          </a:prstGeom>
          <a:noFill/>
          <a:ln w="9525" cap="flat" cmpd="sng">
            <a:solidFill>
              <a:srgbClr val="FF0000"/>
            </a:solidFill>
            <a:prstDash val="solid"/>
            <a:round/>
            <a:headEnd type="none" w="sm" len="sm"/>
            <a:tailEnd type="triangle" w="med" len="med"/>
          </a:ln>
        </p:spPr>
      </p:cxnSp>
      <p:sp>
        <p:nvSpPr>
          <p:cNvPr id="329" name="Google Shape;329;p51"/>
          <p:cNvSpPr txBox="1"/>
          <p:nvPr/>
        </p:nvSpPr>
        <p:spPr>
          <a:xfrm>
            <a:off x="7919513" y="1982410"/>
            <a:ext cx="21924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rgbClr val="FF0000"/>
                </a:solidFill>
                <a:latin typeface="Calibri"/>
                <a:ea typeface="Calibri"/>
                <a:cs typeface="Calibri"/>
                <a:sym typeface="Calibri"/>
              </a:rPr>
              <a:t>Fill in requested information here</a:t>
            </a:r>
            <a:endParaRPr/>
          </a:p>
        </p:txBody>
      </p:sp>
      <p:sp>
        <p:nvSpPr>
          <p:cNvPr id="330" name="Google Shape;330;p51"/>
          <p:cNvSpPr txBox="1"/>
          <p:nvPr/>
        </p:nvSpPr>
        <p:spPr>
          <a:xfrm>
            <a:off x="1371600" y="1689300"/>
            <a:ext cx="6537900" cy="59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a:solidFill>
                  <a:srgbClr val="101D49"/>
                </a:solidFill>
                <a:latin typeface="Calibri"/>
                <a:ea typeface="Calibri"/>
                <a:cs typeface="Calibri"/>
                <a:sym typeface="Calibri"/>
              </a:rPr>
              <a:t>The second table in the ASL Services tab will also collect hourly rates for a variety of ASL services. However, these rates will not be evaluated.</a:t>
            </a:r>
            <a:endParaRPr sz="2000">
              <a:solidFill>
                <a:srgbClr val="101D49"/>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2000">
              <a:solidFill>
                <a:srgbClr val="101D49"/>
              </a:solidFill>
              <a:latin typeface="Calibri"/>
              <a:ea typeface="Calibri"/>
              <a:cs typeface="Calibri"/>
              <a:sym typeface="Calibri"/>
            </a:endParaRPr>
          </a:p>
          <a:p>
            <a:pPr marL="0" lvl="0" indent="0" algn="l" rtl="0">
              <a:spcBef>
                <a:spcPts val="0"/>
              </a:spcBef>
              <a:spcAft>
                <a:spcPts val="0"/>
              </a:spcAft>
              <a:buNone/>
            </a:pPr>
            <a:endParaRPr sz="2000">
              <a:solidFill>
                <a:srgbClr val="101D4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
          <p:cNvSpPr txBox="1">
            <a:spLocks noGrp="1"/>
          </p:cNvSpPr>
          <p:nvPr>
            <p:ph type="body" idx="2"/>
          </p:nvPr>
        </p:nvSpPr>
        <p:spPr>
          <a:xfrm>
            <a:off x="1371600" y="1474632"/>
            <a:ext cx="4443984" cy="3569372"/>
          </a:xfrm>
          <a:prstGeom prst="rect">
            <a:avLst/>
          </a:prstGeom>
          <a:noFill/>
          <a:ln>
            <a:noFill/>
          </a:ln>
        </p:spPr>
        <p:txBody>
          <a:bodyPr spcFirstLastPara="1" wrap="square" lIns="91425" tIns="45700" rIns="91425" bIns="45700" anchor="t" anchorCtr="0">
            <a:noAutofit/>
          </a:bodyPr>
          <a:lstStyle/>
          <a:p>
            <a:pPr marL="384038" lvl="0" indent="-371338" algn="l" rtl="0">
              <a:lnSpc>
                <a:spcPct val="94000"/>
              </a:lnSpc>
              <a:spcBef>
                <a:spcPts val="0"/>
              </a:spcBef>
              <a:spcAft>
                <a:spcPts val="0"/>
              </a:spcAft>
              <a:buClr>
                <a:srgbClr val="101D49"/>
              </a:buClr>
              <a:buSzPts val="1800"/>
              <a:buChar char="●"/>
            </a:pPr>
            <a:r>
              <a:rPr lang="en-US" sz="1800">
                <a:solidFill>
                  <a:srgbClr val="101D49"/>
                </a:solidFill>
              </a:rPr>
              <a:t>General Information</a:t>
            </a:r>
            <a:endParaRPr sz="1800"/>
          </a:p>
          <a:p>
            <a:pPr marL="384038" lvl="0" indent="-371338" algn="l" rtl="0">
              <a:lnSpc>
                <a:spcPct val="94000"/>
              </a:lnSpc>
              <a:spcBef>
                <a:spcPts val="200"/>
              </a:spcBef>
              <a:spcAft>
                <a:spcPts val="0"/>
              </a:spcAft>
              <a:buClr>
                <a:srgbClr val="101D49"/>
              </a:buClr>
              <a:buSzPts val="1800"/>
              <a:buChar char="●"/>
            </a:pPr>
            <a:r>
              <a:rPr lang="en-US" sz="1800">
                <a:solidFill>
                  <a:srgbClr val="101D49"/>
                </a:solidFill>
              </a:rPr>
              <a:t>Purpose of RFP and Background</a:t>
            </a:r>
            <a:endParaRPr sz="1800"/>
          </a:p>
          <a:p>
            <a:pPr marL="384038" lvl="0" indent="-371338" algn="l" rtl="0">
              <a:lnSpc>
                <a:spcPct val="94000"/>
              </a:lnSpc>
              <a:spcBef>
                <a:spcPts val="200"/>
              </a:spcBef>
              <a:spcAft>
                <a:spcPts val="0"/>
              </a:spcAft>
              <a:buClr>
                <a:srgbClr val="101D49"/>
              </a:buClr>
              <a:buSzPts val="1800"/>
              <a:buChar char="●"/>
            </a:pPr>
            <a:r>
              <a:rPr lang="en-US" sz="1800">
                <a:solidFill>
                  <a:srgbClr val="101D49"/>
                </a:solidFill>
              </a:rPr>
              <a:t>Scope of Work</a:t>
            </a:r>
            <a:endParaRPr sz="1800"/>
          </a:p>
          <a:p>
            <a:pPr marL="384038" lvl="0" indent="-371338" algn="l" rtl="0">
              <a:lnSpc>
                <a:spcPct val="94000"/>
              </a:lnSpc>
              <a:spcBef>
                <a:spcPts val="200"/>
              </a:spcBef>
              <a:spcAft>
                <a:spcPts val="0"/>
              </a:spcAft>
              <a:buClr>
                <a:srgbClr val="101D49"/>
              </a:buClr>
              <a:buSzPts val="1800"/>
              <a:buChar char="●"/>
            </a:pPr>
            <a:r>
              <a:rPr lang="en-US" sz="1800">
                <a:solidFill>
                  <a:srgbClr val="101D49"/>
                </a:solidFill>
              </a:rPr>
              <a:t>Term of Contract</a:t>
            </a:r>
            <a:endParaRPr sz="1800"/>
          </a:p>
          <a:p>
            <a:pPr marL="384038" lvl="0" indent="-371338" algn="l" rtl="0">
              <a:lnSpc>
                <a:spcPct val="94000"/>
              </a:lnSpc>
              <a:spcBef>
                <a:spcPts val="200"/>
              </a:spcBef>
              <a:spcAft>
                <a:spcPts val="0"/>
              </a:spcAft>
              <a:buClr>
                <a:srgbClr val="101D49"/>
              </a:buClr>
              <a:buSzPts val="1800"/>
              <a:buChar char="●"/>
            </a:pPr>
            <a:r>
              <a:rPr lang="en-US" sz="1800">
                <a:solidFill>
                  <a:srgbClr val="101D49"/>
                </a:solidFill>
              </a:rPr>
              <a:t>Key Dates</a:t>
            </a:r>
            <a:endParaRPr sz="1800"/>
          </a:p>
          <a:p>
            <a:pPr marL="384038" lvl="0" indent="-371338" algn="l" rtl="0">
              <a:lnSpc>
                <a:spcPct val="94000"/>
              </a:lnSpc>
              <a:spcBef>
                <a:spcPts val="200"/>
              </a:spcBef>
              <a:spcAft>
                <a:spcPts val="0"/>
              </a:spcAft>
              <a:buClr>
                <a:srgbClr val="101D49"/>
              </a:buClr>
              <a:buSzPts val="1800"/>
              <a:buChar char="●"/>
            </a:pPr>
            <a:r>
              <a:rPr lang="en-US" sz="1800">
                <a:solidFill>
                  <a:srgbClr val="101D49"/>
                </a:solidFill>
              </a:rPr>
              <a:t>Proposal Preparation</a:t>
            </a:r>
            <a:endParaRPr sz="1800"/>
          </a:p>
          <a:p>
            <a:pPr marL="914377" lvl="1" indent="-371338" algn="l" rtl="0">
              <a:lnSpc>
                <a:spcPct val="94000"/>
              </a:lnSpc>
              <a:spcBef>
                <a:spcPts val="200"/>
              </a:spcBef>
              <a:spcAft>
                <a:spcPts val="0"/>
              </a:spcAft>
              <a:buClr>
                <a:srgbClr val="101D49"/>
              </a:buClr>
              <a:buSzPts val="1800"/>
              <a:buChar char="○"/>
            </a:pPr>
            <a:r>
              <a:rPr lang="en-US" sz="1800">
                <a:solidFill>
                  <a:srgbClr val="101D49"/>
                </a:solidFill>
              </a:rPr>
              <a:t>Executive Summary</a:t>
            </a:r>
            <a:endParaRPr sz="1800"/>
          </a:p>
          <a:p>
            <a:pPr marL="914377" lvl="1" indent="-371338" algn="l" rtl="0">
              <a:lnSpc>
                <a:spcPct val="94000"/>
              </a:lnSpc>
              <a:spcBef>
                <a:spcPts val="200"/>
              </a:spcBef>
              <a:spcAft>
                <a:spcPts val="0"/>
              </a:spcAft>
              <a:buClr>
                <a:srgbClr val="101D49"/>
              </a:buClr>
              <a:buSzPts val="1800"/>
              <a:buChar char="○"/>
            </a:pPr>
            <a:r>
              <a:rPr lang="en-US" sz="1800">
                <a:solidFill>
                  <a:srgbClr val="101D49"/>
                </a:solidFill>
              </a:rPr>
              <a:t>Attestation Form</a:t>
            </a:r>
            <a:endParaRPr sz="1800"/>
          </a:p>
          <a:p>
            <a:pPr marL="914377" lvl="1" indent="-371338" algn="l" rtl="0">
              <a:lnSpc>
                <a:spcPct val="94000"/>
              </a:lnSpc>
              <a:spcBef>
                <a:spcPts val="200"/>
              </a:spcBef>
              <a:spcAft>
                <a:spcPts val="0"/>
              </a:spcAft>
              <a:buClr>
                <a:srgbClr val="101D49"/>
              </a:buClr>
              <a:buSzPts val="1800"/>
              <a:buChar char="○"/>
            </a:pPr>
            <a:r>
              <a:rPr lang="en-US" sz="1800">
                <a:solidFill>
                  <a:srgbClr val="101D49"/>
                </a:solidFill>
              </a:rPr>
              <a:t>Buy IN &amp; IN Economic Impact</a:t>
            </a:r>
            <a:endParaRPr sz="1800"/>
          </a:p>
          <a:p>
            <a:pPr marL="914377" lvl="1" indent="-371338" algn="l" rtl="0">
              <a:lnSpc>
                <a:spcPct val="94000"/>
              </a:lnSpc>
              <a:spcBef>
                <a:spcPts val="200"/>
              </a:spcBef>
              <a:spcAft>
                <a:spcPts val="0"/>
              </a:spcAft>
              <a:buClr>
                <a:srgbClr val="101D49"/>
              </a:buClr>
              <a:buSzPts val="1800"/>
              <a:buChar char="○"/>
            </a:pPr>
            <a:r>
              <a:rPr lang="en-US" sz="1800">
                <a:solidFill>
                  <a:srgbClr val="101D49"/>
                </a:solidFill>
              </a:rPr>
              <a:t>Business Proposal</a:t>
            </a:r>
            <a:endParaRPr sz="1800"/>
          </a:p>
          <a:p>
            <a:pPr marL="914377" lvl="1" indent="-371338" algn="l" rtl="0">
              <a:lnSpc>
                <a:spcPct val="94000"/>
              </a:lnSpc>
              <a:spcBef>
                <a:spcPts val="200"/>
              </a:spcBef>
              <a:spcAft>
                <a:spcPts val="0"/>
              </a:spcAft>
              <a:buClr>
                <a:srgbClr val="101D49"/>
              </a:buClr>
              <a:buSzPts val="1800"/>
              <a:buChar char="○"/>
            </a:pPr>
            <a:r>
              <a:rPr lang="en-US" sz="1800">
                <a:solidFill>
                  <a:srgbClr val="101D49"/>
                </a:solidFill>
              </a:rPr>
              <a:t>Technical Proposal</a:t>
            </a:r>
            <a:endParaRPr sz="1800"/>
          </a:p>
          <a:p>
            <a:pPr marL="914377" lvl="1" indent="-371338" algn="l" rtl="0">
              <a:lnSpc>
                <a:spcPct val="94000"/>
              </a:lnSpc>
              <a:spcBef>
                <a:spcPts val="200"/>
              </a:spcBef>
              <a:spcAft>
                <a:spcPts val="0"/>
              </a:spcAft>
              <a:buClr>
                <a:srgbClr val="101D49"/>
              </a:buClr>
              <a:buSzPts val="1800"/>
              <a:buChar char="○"/>
            </a:pPr>
            <a:r>
              <a:rPr lang="en-US" sz="1800">
                <a:solidFill>
                  <a:srgbClr val="101D49"/>
                </a:solidFill>
              </a:rPr>
              <a:t>Minimum Requirements</a:t>
            </a:r>
            <a:endParaRPr sz="1800"/>
          </a:p>
          <a:p>
            <a:pPr marL="914377" lvl="1" indent="-371337" algn="l" rtl="0">
              <a:lnSpc>
                <a:spcPct val="94000"/>
              </a:lnSpc>
              <a:spcBef>
                <a:spcPts val="200"/>
              </a:spcBef>
              <a:spcAft>
                <a:spcPts val="0"/>
              </a:spcAft>
              <a:buClr>
                <a:srgbClr val="101D49"/>
              </a:buClr>
              <a:buSzPts val="1800"/>
              <a:buChar char="○"/>
            </a:pPr>
            <a:r>
              <a:rPr lang="en-US" sz="1800">
                <a:solidFill>
                  <a:srgbClr val="101D49"/>
                </a:solidFill>
              </a:rPr>
              <a:t>Cost Proposal</a:t>
            </a:r>
            <a:endParaRPr sz="1800">
              <a:solidFill>
                <a:srgbClr val="101D49"/>
              </a:solidFill>
            </a:endParaRPr>
          </a:p>
          <a:p>
            <a:pPr marL="914377" lvl="1" indent="-371338" algn="l" rtl="0">
              <a:lnSpc>
                <a:spcPct val="94000"/>
              </a:lnSpc>
              <a:spcBef>
                <a:spcPts val="200"/>
              </a:spcBef>
              <a:spcAft>
                <a:spcPts val="0"/>
              </a:spcAft>
              <a:buClr>
                <a:srgbClr val="101D49"/>
              </a:buClr>
              <a:buSzPts val="1800"/>
              <a:buChar char="○"/>
            </a:pPr>
            <a:r>
              <a:rPr lang="en-US" sz="1800">
                <a:solidFill>
                  <a:srgbClr val="101D49"/>
                </a:solidFill>
              </a:rPr>
              <a:t>Confidential Information</a:t>
            </a:r>
            <a:endParaRPr sz="1800"/>
          </a:p>
        </p:txBody>
      </p:sp>
      <p:sp>
        <p:nvSpPr>
          <p:cNvPr id="201" name="Google Shape;201;p2"/>
          <p:cNvSpPr txBox="1">
            <a:spLocks noGrp="1"/>
          </p:cNvSpPr>
          <p:nvPr>
            <p:ph type="body" idx="4"/>
          </p:nvPr>
        </p:nvSpPr>
        <p:spPr>
          <a:xfrm>
            <a:off x="6528816" y="1495027"/>
            <a:ext cx="4443984" cy="3689688"/>
          </a:xfrm>
          <a:prstGeom prst="rect">
            <a:avLst/>
          </a:prstGeom>
          <a:noFill/>
          <a:ln>
            <a:noFill/>
          </a:ln>
        </p:spPr>
        <p:txBody>
          <a:bodyPr spcFirstLastPara="1" wrap="square" lIns="91425" tIns="45700" rIns="91425" bIns="45700" anchor="t" anchorCtr="0">
            <a:normAutofit/>
          </a:bodyPr>
          <a:lstStyle/>
          <a:p>
            <a:pPr marL="384038" lvl="0" indent="-371338" algn="l" rtl="0">
              <a:lnSpc>
                <a:spcPct val="84000"/>
              </a:lnSpc>
              <a:spcBef>
                <a:spcPts val="0"/>
              </a:spcBef>
              <a:spcAft>
                <a:spcPts val="0"/>
              </a:spcAft>
              <a:buClr>
                <a:srgbClr val="101D49"/>
              </a:buClr>
              <a:buSzPts val="1800"/>
              <a:buChar char="●"/>
            </a:pPr>
            <a:r>
              <a:rPr lang="en-US" sz="1800">
                <a:solidFill>
                  <a:srgbClr val="101D49"/>
                </a:solidFill>
              </a:rPr>
              <a:t>Evaluation Criteria</a:t>
            </a:r>
            <a:endParaRPr sz="1800"/>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Minority and Women’s Business Enterprises (M/WBE)</a:t>
            </a:r>
            <a:endParaRPr sz="1800"/>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Indiana Veteran Owned Small Business (IVOSB)</a:t>
            </a:r>
            <a:endParaRPr sz="1800"/>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IDOA Subcontractor Scoring</a:t>
            </a:r>
            <a:endParaRPr sz="1800"/>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Subcontractor Compliance</a:t>
            </a:r>
            <a:endParaRPr sz="1800">
              <a:solidFill>
                <a:srgbClr val="101D49"/>
              </a:solidFill>
            </a:endParaRPr>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Optional Forms/Documents</a:t>
            </a:r>
            <a:endParaRPr sz="1800"/>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Required Forms/Documents</a:t>
            </a:r>
            <a:endParaRPr sz="1800"/>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Submission Requirements</a:t>
            </a:r>
            <a:endParaRPr sz="1800"/>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Additional Information</a:t>
            </a:r>
            <a:endParaRPr sz="1800"/>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ASL Interpretation Services</a:t>
            </a:r>
            <a:endParaRPr sz="1800">
              <a:solidFill>
                <a:srgbClr val="101D49"/>
              </a:solidFill>
            </a:endParaRPr>
          </a:p>
          <a:p>
            <a:pPr marL="384038" lvl="0" indent="-371338" algn="l" rtl="0">
              <a:lnSpc>
                <a:spcPct val="84000"/>
              </a:lnSpc>
              <a:spcBef>
                <a:spcPts val="200"/>
              </a:spcBef>
              <a:spcAft>
                <a:spcPts val="0"/>
              </a:spcAft>
              <a:buClr>
                <a:srgbClr val="101D49"/>
              </a:buClr>
              <a:buSzPts val="1800"/>
              <a:buChar char="●"/>
            </a:pPr>
            <a:r>
              <a:rPr lang="en-US" sz="1800">
                <a:solidFill>
                  <a:srgbClr val="101D49"/>
                </a:solidFill>
              </a:rPr>
              <a:t>Questions</a:t>
            </a:r>
            <a:endParaRPr sz="1800"/>
          </a:p>
        </p:txBody>
      </p:sp>
      <p:sp>
        <p:nvSpPr>
          <p:cNvPr id="202" name="Google Shape;202;p2"/>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Agenda</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g32896bdd651_0_55"/>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a:t>
            </a:r>
            <a:r>
              <a:rPr lang="en-US" sz="2400"/>
              <a:t>(Attachment D) (cont.)</a:t>
            </a:r>
            <a:endParaRPr/>
          </a:p>
        </p:txBody>
      </p:sp>
      <p:pic>
        <p:nvPicPr>
          <p:cNvPr id="337" name="Google Shape;337;g32896bdd651_0_55"/>
          <p:cNvPicPr preferRelativeResize="0"/>
          <p:nvPr/>
        </p:nvPicPr>
        <p:blipFill>
          <a:blip r:embed="rId3">
            <a:alphaModFix/>
          </a:blip>
          <a:stretch>
            <a:fillRect/>
          </a:stretch>
        </p:blipFill>
        <p:spPr>
          <a:xfrm>
            <a:off x="1778100" y="2686125"/>
            <a:ext cx="7989225" cy="2395550"/>
          </a:xfrm>
          <a:prstGeom prst="rect">
            <a:avLst/>
          </a:prstGeom>
          <a:noFill/>
          <a:ln w="9525" cap="flat" cmpd="sng">
            <a:solidFill>
              <a:schemeClr val="dk2"/>
            </a:solidFill>
            <a:prstDash val="solid"/>
            <a:round/>
            <a:headEnd type="none" w="sm" len="sm"/>
            <a:tailEnd type="none" w="sm" len="sm"/>
          </a:ln>
        </p:spPr>
      </p:pic>
      <p:sp>
        <p:nvSpPr>
          <p:cNvPr id="338" name="Google Shape;338;g32896bdd651_0_55"/>
          <p:cNvSpPr/>
          <p:nvPr/>
        </p:nvSpPr>
        <p:spPr>
          <a:xfrm>
            <a:off x="6796625" y="4716850"/>
            <a:ext cx="1219500" cy="1995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339" name="Google Shape;339;g32896bdd651_0_55"/>
          <p:cNvCxnSpPr/>
          <p:nvPr/>
        </p:nvCxnSpPr>
        <p:spPr>
          <a:xfrm flipH="1">
            <a:off x="7678700" y="3610400"/>
            <a:ext cx="498300" cy="710100"/>
          </a:xfrm>
          <a:prstGeom prst="straightConnector1">
            <a:avLst/>
          </a:prstGeom>
          <a:noFill/>
          <a:ln w="9525" cap="flat" cmpd="sng">
            <a:solidFill>
              <a:srgbClr val="FF0000"/>
            </a:solidFill>
            <a:prstDash val="solid"/>
            <a:round/>
            <a:headEnd type="none" w="sm" len="sm"/>
            <a:tailEnd type="triangle" w="med" len="med"/>
          </a:ln>
        </p:spPr>
      </p:cxnSp>
      <p:sp>
        <p:nvSpPr>
          <p:cNvPr id="340" name="Google Shape;340;g32896bdd651_0_55"/>
          <p:cNvSpPr txBox="1"/>
          <p:nvPr/>
        </p:nvSpPr>
        <p:spPr>
          <a:xfrm>
            <a:off x="7359713" y="2908397"/>
            <a:ext cx="21924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rgbClr val="FF0000"/>
                </a:solidFill>
                <a:latin typeface="Calibri"/>
                <a:ea typeface="Calibri"/>
                <a:cs typeface="Calibri"/>
                <a:sym typeface="Calibri"/>
              </a:rPr>
              <a:t>Fill in requested information here</a:t>
            </a:r>
            <a:endParaRPr/>
          </a:p>
        </p:txBody>
      </p:sp>
      <p:sp>
        <p:nvSpPr>
          <p:cNvPr id="341" name="Google Shape;341;g32896bdd651_0_55"/>
          <p:cNvSpPr txBox="1"/>
          <p:nvPr/>
        </p:nvSpPr>
        <p:spPr>
          <a:xfrm>
            <a:off x="1711500" y="1829950"/>
            <a:ext cx="5682900" cy="76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a:solidFill>
                  <a:srgbClr val="101D49"/>
                </a:solidFill>
                <a:latin typeface="Calibri"/>
                <a:ea typeface="Calibri"/>
                <a:cs typeface="Calibri"/>
                <a:sym typeface="Calibri"/>
              </a:rPr>
              <a:t>The Logistical Costs tab will reflect the annual costs for customer service. </a:t>
            </a:r>
            <a:endParaRPr sz="2000">
              <a:solidFill>
                <a:srgbClr val="101D49"/>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g32896bdd651_0_65"/>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a:t>
            </a:r>
            <a:r>
              <a:rPr lang="en-US" sz="2400"/>
              <a:t>(Attachment D) (cont.)</a:t>
            </a:r>
            <a:endParaRPr/>
          </a:p>
        </p:txBody>
      </p:sp>
      <p:sp>
        <p:nvSpPr>
          <p:cNvPr id="348" name="Google Shape;348;g32896bdd651_0_65"/>
          <p:cNvSpPr/>
          <p:nvPr/>
        </p:nvSpPr>
        <p:spPr>
          <a:xfrm>
            <a:off x="3621825" y="2569125"/>
            <a:ext cx="5451600" cy="7575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349" name="Google Shape;349;g32896bdd651_0_65"/>
          <p:cNvCxnSpPr>
            <a:stCxn id="350" idx="2"/>
          </p:cNvCxnSpPr>
          <p:nvPr/>
        </p:nvCxnSpPr>
        <p:spPr>
          <a:xfrm flipH="1">
            <a:off x="9202863" y="2676585"/>
            <a:ext cx="835800" cy="425700"/>
          </a:xfrm>
          <a:prstGeom prst="straightConnector1">
            <a:avLst/>
          </a:prstGeom>
          <a:noFill/>
          <a:ln w="9525" cap="flat" cmpd="sng">
            <a:solidFill>
              <a:srgbClr val="FF0000"/>
            </a:solidFill>
            <a:prstDash val="solid"/>
            <a:round/>
            <a:headEnd type="none" w="sm" len="sm"/>
            <a:tailEnd type="triangle" w="med" len="med"/>
          </a:ln>
        </p:spPr>
      </p:cxnSp>
      <p:sp>
        <p:nvSpPr>
          <p:cNvPr id="350" name="Google Shape;350;g32896bdd651_0_65"/>
          <p:cNvSpPr txBox="1"/>
          <p:nvPr/>
        </p:nvSpPr>
        <p:spPr>
          <a:xfrm>
            <a:off x="8942463" y="2030085"/>
            <a:ext cx="21924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rgbClr val="FF0000"/>
                </a:solidFill>
                <a:latin typeface="Calibri"/>
                <a:ea typeface="Calibri"/>
                <a:cs typeface="Calibri"/>
                <a:sym typeface="Calibri"/>
              </a:rPr>
              <a:t>Fill in requested information here</a:t>
            </a:r>
            <a:endParaRPr/>
          </a:p>
        </p:txBody>
      </p:sp>
      <p:sp>
        <p:nvSpPr>
          <p:cNvPr id="351" name="Google Shape;351;g32896bdd651_0_65"/>
          <p:cNvSpPr/>
          <p:nvPr/>
        </p:nvSpPr>
        <p:spPr>
          <a:xfrm>
            <a:off x="3621825" y="3978825"/>
            <a:ext cx="5451600" cy="7575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52" name="Google Shape;352;g32896bdd651_0_65"/>
          <p:cNvSpPr/>
          <p:nvPr/>
        </p:nvSpPr>
        <p:spPr>
          <a:xfrm>
            <a:off x="3621825" y="5388525"/>
            <a:ext cx="5451600" cy="7575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nvGrpSpPr>
          <p:cNvPr id="353" name="Google Shape;353;g32896bdd651_0_65"/>
          <p:cNvGrpSpPr/>
          <p:nvPr/>
        </p:nvGrpSpPr>
        <p:grpSpPr>
          <a:xfrm>
            <a:off x="3592200" y="1389541"/>
            <a:ext cx="5540553" cy="4962409"/>
            <a:chOff x="3592200" y="1389541"/>
            <a:chExt cx="5540553" cy="4962409"/>
          </a:xfrm>
        </p:grpSpPr>
        <p:pic>
          <p:nvPicPr>
            <p:cNvPr id="354" name="Google Shape;354;g32896bdd651_0_65"/>
            <p:cNvPicPr preferRelativeResize="0"/>
            <p:nvPr/>
          </p:nvPicPr>
          <p:blipFill>
            <a:blip r:embed="rId3">
              <a:alphaModFix/>
            </a:blip>
            <a:stretch>
              <a:fillRect/>
            </a:stretch>
          </p:blipFill>
          <p:spPr>
            <a:xfrm>
              <a:off x="3592200" y="1389541"/>
              <a:ext cx="5540553" cy="4962409"/>
            </a:xfrm>
            <a:prstGeom prst="rect">
              <a:avLst/>
            </a:prstGeom>
            <a:noFill/>
            <a:ln w="9525" cap="flat" cmpd="sng">
              <a:solidFill>
                <a:schemeClr val="dk2"/>
              </a:solidFill>
              <a:prstDash val="solid"/>
              <a:round/>
              <a:headEnd type="none" w="sm" len="sm"/>
              <a:tailEnd type="none" w="sm" len="sm"/>
            </a:ln>
          </p:spPr>
        </p:pic>
        <p:sp>
          <p:nvSpPr>
            <p:cNvPr id="355" name="Google Shape;355;g32896bdd651_0_65"/>
            <p:cNvSpPr/>
            <p:nvPr/>
          </p:nvSpPr>
          <p:spPr>
            <a:xfrm>
              <a:off x="3616225" y="2128350"/>
              <a:ext cx="3291000" cy="2169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grpSp>
      <p:sp>
        <p:nvSpPr>
          <p:cNvPr id="356" name="Google Shape;356;g32896bdd651_0_65"/>
          <p:cNvSpPr txBox="1"/>
          <p:nvPr/>
        </p:nvSpPr>
        <p:spPr>
          <a:xfrm>
            <a:off x="491550" y="2030075"/>
            <a:ext cx="2940300" cy="148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a:solidFill>
                  <a:srgbClr val="101D49"/>
                </a:solidFill>
                <a:latin typeface="Calibri"/>
                <a:ea typeface="Calibri"/>
                <a:cs typeface="Calibri"/>
                <a:sym typeface="Calibri"/>
              </a:rPr>
              <a:t>The Value Added Offerings Tab allows Respondents the opportunity to provide the State with additional services, solutions, or benefits beyond the scope of the specified requirements in the RFP.</a:t>
            </a:r>
            <a:endParaRPr sz="2000">
              <a:solidFill>
                <a:srgbClr val="101D49"/>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16"/>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Confidential Information</a:t>
            </a:r>
            <a:endParaRPr/>
          </a:p>
        </p:txBody>
      </p:sp>
      <p:sp>
        <p:nvSpPr>
          <p:cNvPr id="363" name="Google Shape;363;p16"/>
          <p:cNvSpPr txBox="1">
            <a:spLocks noGrp="1"/>
          </p:cNvSpPr>
          <p:nvPr>
            <p:ph type="body" idx="1"/>
          </p:nvPr>
        </p:nvSpPr>
        <p:spPr>
          <a:xfrm>
            <a:off x="1295400" y="1952046"/>
            <a:ext cx="9601200" cy="3884020"/>
          </a:xfrm>
          <a:prstGeom prst="rect">
            <a:avLst/>
          </a:prstGeom>
          <a:noFill/>
          <a:ln>
            <a:noFill/>
          </a:ln>
        </p:spPr>
        <p:txBody>
          <a:bodyPr spcFirstLastPara="1" wrap="square" lIns="91425" tIns="45700" rIns="91425" bIns="45700" anchor="t" anchorCtr="0">
            <a:normAutofit fontScale="77500" lnSpcReduction="20000"/>
          </a:bodyPr>
          <a:lstStyle/>
          <a:p>
            <a:pPr marL="384038" lvl="0" indent="-370464" algn="l" rtl="0">
              <a:lnSpc>
                <a:spcPct val="94000"/>
              </a:lnSpc>
              <a:spcBef>
                <a:spcPts val="0"/>
              </a:spcBef>
              <a:spcAft>
                <a:spcPts val="0"/>
              </a:spcAft>
              <a:buClr>
                <a:srgbClr val="101D49"/>
              </a:buClr>
              <a:buSzPct val="100000"/>
              <a:buChar char="●"/>
            </a:pPr>
            <a:r>
              <a:rPr lang="en-US" sz="2350" b="1">
                <a:solidFill>
                  <a:srgbClr val="101D49"/>
                </a:solidFill>
              </a:rPr>
              <a:t>Confidential Information (RFP Section 1.15)</a:t>
            </a:r>
            <a:endParaRPr sz="2350"/>
          </a:p>
          <a:p>
            <a:pPr marL="914377" lvl="1" indent="-370464" algn="l" rtl="0">
              <a:lnSpc>
                <a:spcPct val="94000"/>
              </a:lnSpc>
              <a:spcBef>
                <a:spcPts val="700"/>
              </a:spcBef>
              <a:spcAft>
                <a:spcPts val="0"/>
              </a:spcAft>
              <a:buClr>
                <a:srgbClr val="101D49"/>
              </a:buClr>
              <a:buSzPct val="100000"/>
              <a:buChar char="○"/>
            </a:pPr>
            <a:r>
              <a:rPr lang="en-US" sz="2350" i="0">
                <a:solidFill>
                  <a:srgbClr val="101D49"/>
                </a:solidFill>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endParaRPr sz="2350"/>
          </a:p>
          <a:p>
            <a:pPr marL="914377" lvl="1" indent="-370464" algn="l" rtl="0">
              <a:lnSpc>
                <a:spcPct val="94000"/>
              </a:lnSpc>
              <a:spcBef>
                <a:spcPts val="700"/>
              </a:spcBef>
              <a:spcAft>
                <a:spcPts val="0"/>
              </a:spcAft>
              <a:buClr>
                <a:srgbClr val="101D49"/>
              </a:buClr>
              <a:buSzPct val="100000"/>
              <a:buChar char="○"/>
            </a:pPr>
            <a:r>
              <a:rPr lang="en-US" sz="2350" i="0">
                <a:solidFill>
                  <a:srgbClr val="101D49"/>
                </a:solidFill>
              </a:rPr>
              <a:t>In order to request certain information be kept confidential, Respondents must claim a statutory exception to the APRA in their </a:t>
            </a:r>
            <a:r>
              <a:rPr lang="en-US" sz="2350" b="1" i="0">
                <a:solidFill>
                  <a:srgbClr val="101D49"/>
                </a:solidFill>
              </a:rPr>
              <a:t>Executive Summary</a:t>
            </a:r>
            <a:r>
              <a:rPr lang="en-US" sz="2350" i="0">
                <a:solidFill>
                  <a:srgbClr val="101D49"/>
                </a:solidFill>
              </a:rPr>
              <a:t>, including describing which specific provision applies to which specific part of their response. </a:t>
            </a:r>
            <a:endParaRPr sz="2350"/>
          </a:p>
          <a:p>
            <a:pPr marL="914377" lvl="1" indent="-370464" algn="l" rtl="0">
              <a:lnSpc>
                <a:spcPct val="94000"/>
              </a:lnSpc>
              <a:spcBef>
                <a:spcPts val="700"/>
              </a:spcBef>
              <a:spcAft>
                <a:spcPts val="0"/>
              </a:spcAft>
              <a:buClr>
                <a:srgbClr val="101D49"/>
              </a:buClr>
              <a:buSzPct val="100000"/>
              <a:buChar char="○"/>
            </a:pPr>
            <a:r>
              <a:rPr lang="en-US" sz="2350" i="0">
                <a:solidFill>
                  <a:srgbClr val="101D49"/>
                </a:solidFill>
              </a:rPr>
              <a:t>Confidential information must also be clearly marked and kept separate from the proposal in the electronic copies. IDOA recommends submitting a “public” file that has the confidential information redacted (may be in PDF format) and a “final” file that includes all required information (must be in format prescribed buy the RFP).</a:t>
            </a:r>
            <a:endParaRPr sz="2350"/>
          </a:p>
          <a:p>
            <a:pPr marL="914377" lvl="1" indent="-370464" algn="l" rtl="0">
              <a:lnSpc>
                <a:spcPct val="94000"/>
              </a:lnSpc>
              <a:spcBef>
                <a:spcPts val="700"/>
              </a:spcBef>
              <a:spcAft>
                <a:spcPts val="0"/>
              </a:spcAft>
              <a:buClr>
                <a:srgbClr val="FF0000"/>
              </a:buClr>
              <a:buSzPct val="100000"/>
              <a:buChar char="○"/>
            </a:pPr>
            <a:r>
              <a:rPr lang="en-US" sz="2350" b="1" i="0" u="sng">
                <a:solidFill>
                  <a:srgbClr val="FF0000"/>
                </a:solidFill>
              </a:rPr>
              <a:t>DO NOT LABEL YOUR ENTIRE RESPONSE AS CONFIDENTIAL </a:t>
            </a:r>
            <a:endParaRPr sz="2350"/>
          </a:p>
          <a:p>
            <a:pPr marL="914377" lvl="1" indent="-254815" algn="l" rtl="0">
              <a:lnSpc>
                <a:spcPct val="94000"/>
              </a:lnSpc>
              <a:spcBef>
                <a:spcPts val="700"/>
              </a:spcBef>
              <a:spcAft>
                <a:spcPts val="0"/>
              </a:spcAft>
              <a:buClr>
                <a:schemeClr val="dk2"/>
              </a:buClr>
              <a:buSzPct val="100000"/>
              <a:buNone/>
            </a:pPr>
            <a:endParaRPr sz="2200" i="0">
              <a:solidFill>
                <a:schemeClr val="dk1"/>
              </a:solidFill>
            </a:endParaRPr>
          </a:p>
          <a:p>
            <a:pPr marL="384038" lvl="0" indent="-266563" algn="l" rtl="0">
              <a:lnSpc>
                <a:spcPct val="94000"/>
              </a:lnSpc>
              <a:spcBef>
                <a:spcPts val="1200"/>
              </a:spcBef>
              <a:spcAft>
                <a:spcPts val="0"/>
              </a:spcAft>
              <a:buClr>
                <a:schemeClr val="dk2"/>
              </a:buClr>
              <a:buSzPct val="100000"/>
              <a:buNone/>
            </a:pPr>
            <a:endParaRPr>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17"/>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Evaluation Criteria</a:t>
            </a:r>
            <a:endParaRPr/>
          </a:p>
        </p:txBody>
      </p:sp>
      <p:graphicFrame>
        <p:nvGraphicFramePr>
          <p:cNvPr id="370" name="Google Shape;370;p17"/>
          <p:cNvGraphicFramePr/>
          <p:nvPr>
            <p:extLst>
              <p:ext uri="{D42A27DB-BD31-4B8C-83A1-F6EECF244321}">
                <p14:modId xmlns:p14="http://schemas.microsoft.com/office/powerpoint/2010/main" val="1812133258"/>
              </p:ext>
            </p:extLst>
          </p:nvPr>
        </p:nvGraphicFramePr>
        <p:xfrm>
          <a:off x="1371600" y="1941178"/>
          <a:ext cx="9083850" cy="4180550"/>
        </p:xfrm>
        <a:graphic>
          <a:graphicData uri="http://schemas.openxmlformats.org/drawingml/2006/table">
            <a:tbl>
              <a:tblPr firstRow="1" bandRow="1">
                <a:noFill/>
                <a:tableStyleId>{D735A771-7853-4FE5-A003-58938AD355AC}</a:tableStyleId>
              </a:tblPr>
              <a:tblGrid>
                <a:gridCol w="4541925">
                  <a:extLst>
                    <a:ext uri="{9D8B030D-6E8A-4147-A177-3AD203B41FA5}">
                      <a16:colId xmlns:a16="http://schemas.microsoft.com/office/drawing/2014/main" val="20000"/>
                    </a:ext>
                  </a:extLst>
                </a:gridCol>
                <a:gridCol w="4541925">
                  <a:extLst>
                    <a:ext uri="{9D8B030D-6E8A-4147-A177-3AD203B41FA5}">
                      <a16:colId xmlns:a16="http://schemas.microsoft.com/office/drawing/2014/main" val="20001"/>
                    </a:ext>
                  </a:extLst>
                </a:gridCol>
              </a:tblGrid>
              <a:tr h="377600">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Criteria</a:t>
                      </a:r>
                      <a:endParaRPr sz="14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Points</a:t>
                      </a:r>
                      <a:endParaRPr sz="14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377600">
                <a:tc>
                  <a:txBody>
                    <a:bodyPr/>
                    <a:lstStyle/>
                    <a:p>
                      <a:pPr marL="0" marR="0" lvl="0" indent="0" algn="l" rtl="0">
                        <a:lnSpc>
                          <a:spcPct val="100000"/>
                        </a:lnSpc>
                        <a:spcBef>
                          <a:spcPts val="0"/>
                        </a:spcBef>
                        <a:spcAft>
                          <a:spcPts val="0"/>
                        </a:spcAft>
                        <a:buClr>
                          <a:srgbClr val="101D49"/>
                        </a:buClr>
                        <a:buSzPts val="1500"/>
                        <a:buFont typeface="Libre Franklin"/>
                        <a:buNone/>
                      </a:pPr>
                      <a:r>
                        <a:rPr lang="en-US" sz="1500" b="1" u="none" strike="noStrike" cap="none">
                          <a:solidFill>
                            <a:srgbClr val="101D49"/>
                          </a:solidFill>
                          <a:latin typeface="Calibri"/>
                          <a:ea typeface="Calibri"/>
                          <a:cs typeface="Calibri"/>
                          <a:sym typeface="Calibri"/>
                        </a:rPr>
                        <a:t>1. Adherence to Mandatory Requirements</a:t>
                      </a:r>
                      <a:endParaRPr sz="1500" b="1" u="none" strike="noStrike" cap="none">
                        <a:solidFill>
                          <a:srgbClr val="101D49"/>
                        </a:solidFill>
                        <a:latin typeface="Calibri"/>
                        <a:ea typeface="Calibri"/>
                        <a:cs typeface="Calibri"/>
                        <a:sym typeface="Calibri"/>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Pass/Fail</a:t>
                      </a:r>
                      <a:endParaRPr sz="14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536700">
                <a:tc>
                  <a:txBody>
                    <a:bodyPr/>
                    <a:lstStyle/>
                    <a:p>
                      <a:pPr marL="0" marR="0" lvl="0" indent="0" algn="l" rtl="0">
                        <a:lnSpc>
                          <a:spcPct val="100000"/>
                        </a:lnSpc>
                        <a:spcBef>
                          <a:spcPts val="0"/>
                        </a:spcBef>
                        <a:spcAft>
                          <a:spcPts val="0"/>
                        </a:spcAft>
                        <a:buClr>
                          <a:srgbClr val="101D49"/>
                        </a:buClr>
                        <a:buSzPts val="1500"/>
                        <a:buFont typeface="Libre Franklin"/>
                        <a:buNone/>
                      </a:pPr>
                      <a:r>
                        <a:rPr lang="en-US" sz="1500" b="1" u="none" strike="noStrike" cap="none">
                          <a:solidFill>
                            <a:srgbClr val="101D49"/>
                          </a:solidFill>
                          <a:latin typeface="Calibri"/>
                          <a:ea typeface="Calibri"/>
                          <a:cs typeface="Calibri"/>
                          <a:sym typeface="Calibri"/>
                        </a:rPr>
                        <a:t>2. Management Assessment/Quality (Business and Technical Proposal)</a:t>
                      </a:r>
                      <a:endParaRPr sz="14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dirty="0">
                          <a:solidFill>
                            <a:srgbClr val="101D49"/>
                          </a:solidFill>
                          <a:latin typeface="Calibri"/>
                          <a:ea typeface="Calibri"/>
                          <a:cs typeface="Calibri"/>
                          <a:sym typeface="Calibri"/>
                        </a:rPr>
                        <a:t>50 points</a:t>
                      </a:r>
                      <a:endParaRPr sz="1400" u="none" strike="noStrike" cap="none" dirty="0">
                        <a:solidFill>
                          <a:srgbClr val="101D49"/>
                        </a:solidFill>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77600">
                <a:tc>
                  <a:txBody>
                    <a:bodyPr/>
                    <a:lstStyle/>
                    <a:p>
                      <a:pPr marL="0" marR="0" lvl="0" indent="0" algn="l" rtl="0">
                        <a:lnSpc>
                          <a:spcPct val="100000"/>
                        </a:lnSpc>
                        <a:spcBef>
                          <a:spcPts val="0"/>
                        </a:spcBef>
                        <a:spcAft>
                          <a:spcPts val="0"/>
                        </a:spcAft>
                        <a:buClr>
                          <a:srgbClr val="101D49"/>
                        </a:buClr>
                        <a:buSzPts val="1500"/>
                        <a:buFont typeface="Libre Franklin"/>
                        <a:buNone/>
                      </a:pPr>
                      <a:r>
                        <a:rPr lang="en-US" sz="1500" b="1" u="none" strike="noStrike" cap="none">
                          <a:solidFill>
                            <a:srgbClr val="101D49"/>
                          </a:solidFill>
                          <a:latin typeface="Calibri"/>
                          <a:ea typeface="Calibri"/>
                          <a:cs typeface="Calibri"/>
                          <a:sym typeface="Calibri"/>
                        </a:rPr>
                        <a:t>3. Cost (Cost Proposal)</a:t>
                      </a:r>
                      <a:endParaRPr sz="14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b="1" dirty="0">
                          <a:solidFill>
                            <a:srgbClr val="101D49"/>
                          </a:solidFill>
                          <a:latin typeface="Calibri"/>
                          <a:ea typeface="Calibri"/>
                          <a:cs typeface="Calibri"/>
                          <a:sym typeface="Calibri"/>
                        </a:rPr>
                        <a:t>30</a:t>
                      </a:r>
                      <a:r>
                        <a:rPr lang="en-US" sz="1500" b="1" u="none" strike="noStrike" cap="none" dirty="0">
                          <a:solidFill>
                            <a:srgbClr val="101D49"/>
                          </a:solidFill>
                          <a:latin typeface="Calibri"/>
                          <a:ea typeface="Calibri"/>
                          <a:cs typeface="Calibri"/>
                          <a:sym typeface="Calibri"/>
                        </a:rPr>
                        <a:t> points</a:t>
                      </a:r>
                      <a:endParaRPr sz="1400" u="none" strike="noStrike" cap="none" dirty="0">
                        <a:solidFill>
                          <a:srgbClr val="101D49"/>
                        </a:solidFill>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4. Buy Indiana</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5 points</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5. Minority Business Enterprise Subcontractor Commitment</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5 points (1 bonus point)</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6. Women Business Enterprise Subcontractor Commitment</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5 points (1 bonus point)</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7. Indiana Veteran Owned Small Business Subcontractor Commitment</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5 points (1 bonus point)</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13175">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a:solidFill>
                            <a:srgbClr val="101D49"/>
                          </a:solidFill>
                          <a:latin typeface="Calibri"/>
                          <a:ea typeface="Calibri"/>
                          <a:cs typeface="Calibri"/>
                          <a:sym typeface="Calibri"/>
                        </a:rPr>
                        <a:t>Total</a:t>
                      </a:r>
                      <a:endParaRPr sz="14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b="1" u="none" strike="noStrike" cap="none" dirty="0">
                          <a:solidFill>
                            <a:srgbClr val="101D49"/>
                          </a:solidFill>
                          <a:latin typeface="Calibri"/>
                          <a:ea typeface="Calibri"/>
                          <a:cs typeface="Calibri"/>
                          <a:sym typeface="Calibri"/>
                        </a:rPr>
                        <a:t>100 (103 if bonus awarded)</a:t>
                      </a:r>
                      <a:endParaRPr sz="1400" u="none" strike="noStrike" cap="none"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8"/>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18"/>
          <p:cNvSpPr txBox="1">
            <a:spLocks noGrp="1"/>
          </p:cNvSpPr>
          <p:nvPr>
            <p:ph type="title"/>
          </p:nvPr>
        </p:nvSpPr>
        <p:spPr>
          <a:xfrm>
            <a:off x="1371600"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Minority and Women’s Business Enterprises</a:t>
            </a:r>
            <a:endParaRPr/>
          </a:p>
        </p:txBody>
      </p:sp>
      <p:sp>
        <p:nvSpPr>
          <p:cNvPr id="377" name="Google Shape;377;p18"/>
          <p:cNvSpPr txBox="1">
            <a:spLocks noGrp="1"/>
          </p:cNvSpPr>
          <p:nvPr>
            <p:ph type="body" idx="1"/>
          </p:nvPr>
        </p:nvSpPr>
        <p:spPr>
          <a:xfrm>
            <a:off x="1371600" y="2021307"/>
            <a:ext cx="9601200" cy="3525252"/>
          </a:xfrm>
          <a:prstGeom prst="rect">
            <a:avLst/>
          </a:prstGeom>
          <a:noFill/>
          <a:ln>
            <a:noFill/>
          </a:ln>
        </p:spPr>
        <p:txBody>
          <a:bodyPr spcFirstLastPara="1" wrap="square" lIns="91425" tIns="45700" rIns="91425" bIns="45700" anchor="t" anchorCtr="0">
            <a:noAutofit/>
          </a:bodyPr>
          <a:lstStyle/>
          <a:p>
            <a:pPr marL="384038" lvl="0" indent="-390070" algn="l" rtl="0">
              <a:lnSpc>
                <a:spcPct val="90000"/>
              </a:lnSpc>
              <a:spcBef>
                <a:spcPts val="0"/>
              </a:spcBef>
              <a:spcAft>
                <a:spcPts val="0"/>
              </a:spcAft>
              <a:buClr>
                <a:srgbClr val="101D49"/>
              </a:buClr>
              <a:buSzPts val="2500"/>
              <a:buFont typeface="Noto Sans Symbols"/>
              <a:buChar char="●"/>
            </a:pPr>
            <a:r>
              <a:rPr lang="en-US" sz="2500" b="1">
                <a:solidFill>
                  <a:srgbClr val="101D49"/>
                </a:solidFill>
              </a:rPr>
              <a:t>Mission/Vision </a:t>
            </a:r>
            <a:endParaRPr sz="2500"/>
          </a:p>
          <a:p>
            <a:pPr marL="914377" lvl="1" indent="-390070" algn="l" rtl="0">
              <a:lnSpc>
                <a:spcPct val="74000"/>
              </a:lnSpc>
              <a:spcBef>
                <a:spcPts val="700"/>
              </a:spcBef>
              <a:spcAft>
                <a:spcPts val="0"/>
              </a:spcAft>
              <a:buClr>
                <a:srgbClr val="101D49"/>
              </a:buClr>
              <a:buSzPts val="2500"/>
              <a:buChar char="○"/>
            </a:pPr>
            <a:r>
              <a:rPr lang="en-US" sz="2500" i="0">
                <a:solidFill>
                  <a:srgbClr val="101D49"/>
                </a:solidFill>
              </a:rPr>
              <a:t>Promote, monitor, and enforce the standards for certification of minority and women’s business enterprises.</a:t>
            </a:r>
            <a:endParaRPr sz="2500"/>
          </a:p>
          <a:p>
            <a:pPr marL="914377" lvl="1" indent="-390070" algn="l" rtl="0">
              <a:lnSpc>
                <a:spcPct val="74000"/>
              </a:lnSpc>
              <a:spcBef>
                <a:spcPts val="700"/>
              </a:spcBef>
              <a:spcAft>
                <a:spcPts val="0"/>
              </a:spcAft>
              <a:buClr>
                <a:srgbClr val="101D49"/>
              </a:buClr>
              <a:buSzPts val="2500"/>
              <a:buChar char="○"/>
            </a:pPr>
            <a:r>
              <a:rPr lang="en-US" sz="2500" i="0">
                <a:solidFill>
                  <a:srgbClr val="101D49"/>
                </a:solidFill>
              </a:rPr>
              <a:t>Provide equal opportunity to minority and women enterprises in the state’s procurement and contracting process.</a:t>
            </a:r>
            <a:endParaRPr sz="2500"/>
          </a:p>
          <a:p>
            <a:pPr marL="384038" lvl="0" indent="-390070" algn="l" rtl="0">
              <a:lnSpc>
                <a:spcPct val="90000"/>
              </a:lnSpc>
              <a:spcBef>
                <a:spcPts val="1200"/>
              </a:spcBef>
              <a:spcAft>
                <a:spcPts val="0"/>
              </a:spcAft>
              <a:buClr>
                <a:srgbClr val="101D49"/>
              </a:buClr>
              <a:buSzPts val="2500"/>
              <a:buFont typeface="Noto Sans Symbols"/>
              <a:buChar char="●"/>
            </a:pPr>
            <a:r>
              <a:rPr lang="en-US" sz="2500" b="1">
                <a:solidFill>
                  <a:srgbClr val="101D49"/>
                </a:solidFill>
              </a:rPr>
              <a:t>Nondiscrimination and Antidiscrimination Laws</a:t>
            </a:r>
            <a:endParaRPr sz="2500"/>
          </a:p>
          <a:p>
            <a:pPr marL="914377" lvl="1" indent="-390070" algn="l" rtl="0">
              <a:lnSpc>
                <a:spcPct val="74000"/>
              </a:lnSpc>
              <a:spcBef>
                <a:spcPts val="700"/>
              </a:spcBef>
              <a:spcAft>
                <a:spcPts val="0"/>
              </a:spcAft>
              <a:buClr>
                <a:srgbClr val="101D49"/>
              </a:buClr>
              <a:buSzPts val="2500"/>
              <a:buChar char="○"/>
            </a:pPr>
            <a:r>
              <a:rPr lang="en-US" sz="2500" i="0">
                <a:solidFill>
                  <a:srgbClr val="101D49"/>
                </a:solidFill>
              </a:rPr>
              <a:t>Pursuant to Indiana Civil Rights Law, specifically IC §22-9-1-10, every state contract shall contain a provision requiring the contractor and subcontractors to not discriminate against any employee or applicant with respect to Protected Characteristics.</a:t>
            </a:r>
            <a:endParaRPr sz="2500"/>
          </a:p>
          <a:p>
            <a:pPr marL="384038" lvl="0" indent="-266563" algn="l" rtl="0">
              <a:lnSpc>
                <a:spcPct val="74000"/>
              </a:lnSpc>
              <a:spcBef>
                <a:spcPts val="1200"/>
              </a:spcBef>
              <a:spcAft>
                <a:spcPts val="0"/>
              </a:spcAft>
              <a:buClr>
                <a:schemeClr val="dk2"/>
              </a:buClr>
              <a:buSzPts val="2000"/>
              <a:buNone/>
            </a:pPr>
            <a:endParaRPr>
              <a:solidFill>
                <a:schemeClr val="dk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19"/>
          <p:cNvSpPr txBox="1">
            <a:spLocks noGrp="1"/>
          </p:cNvSpPr>
          <p:nvPr>
            <p:ph type="title"/>
          </p:nvPr>
        </p:nvSpPr>
        <p:spPr>
          <a:xfrm>
            <a:off x="1371600" y="76692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384" name="Google Shape;384;p19"/>
          <p:cNvSpPr txBox="1">
            <a:spLocks noGrp="1"/>
          </p:cNvSpPr>
          <p:nvPr>
            <p:ph type="body" idx="1"/>
          </p:nvPr>
        </p:nvSpPr>
        <p:spPr>
          <a:xfrm>
            <a:off x="1371600" y="1873696"/>
            <a:ext cx="9601200" cy="4250267"/>
          </a:xfrm>
          <a:prstGeom prst="rect">
            <a:avLst/>
          </a:prstGeom>
          <a:noFill/>
          <a:ln>
            <a:noFill/>
          </a:ln>
        </p:spPr>
        <p:txBody>
          <a:bodyPr spcFirstLastPara="1" wrap="square" lIns="91425" tIns="45700" rIns="91425" bIns="45700" anchor="t" anchorCtr="0">
            <a:noAutofit/>
          </a:bodyPr>
          <a:lstStyle/>
          <a:p>
            <a:pPr marL="384038" lvl="0" indent="-358320" algn="l" rtl="0">
              <a:lnSpc>
                <a:spcPct val="94000"/>
              </a:lnSpc>
              <a:spcBef>
                <a:spcPts val="0"/>
              </a:spcBef>
              <a:spcAft>
                <a:spcPts val="0"/>
              </a:spcAft>
              <a:buClr>
                <a:srgbClr val="101D49"/>
              </a:buClr>
              <a:buSzPts val="2000"/>
              <a:buFont typeface="Noto Sans Symbols"/>
              <a:buChar char="●"/>
            </a:pPr>
            <a:r>
              <a:rPr lang="en-US" b="1">
                <a:solidFill>
                  <a:srgbClr val="101D49"/>
                </a:solidFill>
              </a:rPr>
              <a:t>Contact Information</a:t>
            </a:r>
            <a:endParaRPr/>
          </a:p>
          <a:p>
            <a:pPr marL="914377" lvl="1" indent="-358320" algn="l" rtl="0">
              <a:lnSpc>
                <a:spcPct val="94000"/>
              </a:lnSpc>
              <a:spcBef>
                <a:spcPts val="700"/>
              </a:spcBef>
              <a:spcAft>
                <a:spcPts val="0"/>
              </a:spcAft>
              <a:buClr>
                <a:srgbClr val="101D49"/>
              </a:buClr>
              <a:buSzPts val="2000"/>
              <a:buChar char="○"/>
            </a:pPr>
            <a:r>
              <a:rPr lang="en-US" i="0">
                <a:solidFill>
                  <a:srgbClr val="101D49"/>
                </a:solidFill>
              </a:rPr>
              <a:t>Phone: 317-232-3061</a:t>
            </a:r>
            <a:endParaRPr/>
          </a:p>
          <a:p>
            <a:pPr marL="914377" lvl="1" indent="-358320" algn="l" rtl="0">
              <a:lnSpc>
                <a:spcPct val="94000"/>
              </a:lnSpc>
              <a:spcBef>
                <a:spcPts val="700"/>
              </a:spcBef>
              <a:spcAft>
                <a:spcPts val="0"/>
              </a:spcAft>
              <a:buClr>
                <a:srgbClr val="101D49"/>
              </a:buClr>
              <a:buSzPts val="2000"/>
              <a:buChar char="○"/>
            </a:pPr>
            <a:r>
              <a:rPr lang="en-US" i="0">
                <a:solidFill>
                  <a:srgbClr val="101D49"/>
                </a:solidFill>
              </a:rPr>
              <a:t>E-mail</a:t>
            </a:r>
            <a:r>
              <a:rPr lang="en-US" b="1" i="0">
                <a:solidFill>
                  <a:srgbClr val="101D49"/>
                </a:solidFill>
              </a:rPr>
              <a:t>:</a:t>
            </a:r>
            <a:r>
              <a:rPr lang="en-US" i="0">
                <a:solidFill>
                  <a:srgbClr val="101D49"/>
                </a:solidFill>
              </a:rPr>
              <a:t> </a:t>
            </a:r>
            <a:r>
              <a:rPr lang="en-US" i="0" u="sng">
                <a:solidFill>
                  <a:srgbClr val="4C7C99"/>
                </a:solidFill>
                <a:hlinkClick r:id="rId3">
                  <a:extLst>
                    <a:ext uri="{A12FA001-AC4F-418D-AE19-62706E023703}">
                      <ahyp:hlinkClr xmlns:ahyp="http://schemas.microsoft.com/office/drawing/2018/hyperlinkcolor" val="tx"/>
                    </a:ext>
                  </a:extLst>
                </a:hlinkClick>
              </a:rPr>
              <a:t>mwbecompliance@idoa.in.gov</a:t>
            </a:r>
            <a:endParaRPr i="0">
              <a:solidFill>
                <a:srgbClr val="4C7C99"/>
              </a:solidFill>
            </a:endParaRPr>
          </a:p>
          <a:p>
            <a:pPr marL="914377" lvl="1" indent="-358320" algn="l" rtl="0">
              <a:lnSpc>
                <a:spcPct val="94000"/>
              </a:lnSpc>
              <a:spcBef>
                <a:spcPts val="700"/>
              </a:spcBef>
              <a:spcAft>
                <a:spcPts val="0"/>
              </a:spcAft>
              <a:buClr>
                <a:srgbClr val="101D49"/>
              </a:buClr>
              <a:buSzPts val="2000"/>
              <a:buChar char="○"/>
            </a:pPr>
            <a:r>
              <a:rPr lang="en-US" i="0">
                <a:solidFill>
                  <a:srgbClr val="101D49"/>
                </a:solidFill>
              </a:rPr>
              <a:t>Web: </a:t>
            </a:r>
            <a:r>
              <a:rPr lang="en-US" i="0" u="sng">
                <a:solidFill>
                  <a:srgbClr val="4C7C99"/>
                </a:solidFill>
                <a:hlinkClick r:id="rId4">
                  <a:extLst>
                    <a:ext uri="{A12FA001-AC4F-418D-AE19-62706E023703}">
                      <ahyp:hlinkClr xmlns:ahyp="http://schemas.microsoft.com/office/drawing/2018/hyperlinkcolor" val="tx"/>
                    </a:ext>
                  </a:extLst>
                </a:hlinkClick>
              </a:rPr>
              <a:t>www.in.gov/idoa/mwbe</a:t>
            </a:r>
            <a:r>
              <a:rPr lang="en-US" i="0">
                <a:solidFill>
                  <a:srgbClr val="4C7C99"/>
                </a:solidFill>
              </a:rPr>
              <a:t> </a:t>
            </a:r>
            <a:br>
              <a:rPr lang="en-US" i="0">
                <a:solidFill>
                  <a:schemeClr val="dk1"/>
                </a:solidFill>
              </a:rPr>
            </a:br>
            <a:endParaRPr i="0">
              <a:solidFill>
                <a:srgbClr val="101D49"/>
              </a:solidFill>
            </a:endParaRPr>
          </a:p>
          <a:p>
            <a:pPr marL="384038" lvl="0" indent="-358320" algn="l" rtl="0">
              <a:lnSpc>
                <a:spcPct val="94000"/>
              </a:lnSpc>
              <a:spcBef>
                <a:spcPts val="1200"/>
              </a:spcBef>
              <a:spcAft>
                <a:spcPts val="0"/>
              </a:spcAft>
              <a:buClr>
                <a:srgbClr val="101D49"/>
              </a:buClr>
              <a:buSzPts val="2000"/>
              <a:buFont typeface="Noto Sans Symbols"/>
              <a:buChar char="●"/>
            </a:pPr>
            <a:r>
              <a:rPr lang="en-US" b="1">
                <a:solidFill>
                  <a:srgbClr val="101D49"/>
                </a:solidFill>
              </a:rPr>
              <a:t>Complete Attachment A, MBE/WBE Form</a:t>
            </a:r>
            <a:endParaRPr/>
          </a:p>
          <a:p>
            <a:pPr marL="914377" lvl="1" indent="-358320" algn="l" rtl="0">
              <a:lnSpc>
                <a:spcPct val="94000"/>
              </a:lnSpc>
              <a:spcBef>
                <a:spcPts val="700"/>
              </a:spcBef>
              <a:spcAft>
                <a:spcPts val="0"/>
              </a:spcAft>
              <a:buClr>
                <a:srgbClr val="101D49"/>
              </a:buClr>
              <a:buSzPts val="2000"/>
              <a:buChar char="○"/>
            </a:pPr>
            <a:r>
              <a:rPr lang="en-US" i="0">
                <a:solidFill>
                  <a:srgbClr val="101D49"/>
                </a:solidFill>
              </a:rPr>
              <a:t>Include sub-contractor letter of commitment</a:t>
            </a:r>
            <a:endParaRPr/>
          </a:p>
          <a:p>
            <a:pPr marL="530339" lvl="1" indent="0" algn="l" rtl="0">
              <a:lnSpc>
                <a:spcPct val="94000"/>
              </a:lnSpc>
              <a:spcBef>
                <a:spcPts val="700"/>
              </a:spcBef>
              <a:spcAft>
                <a:spcPts val="0"/>
              </a:spcAft>
              <a:buClr>
                <a:schemeClr val="dk2"/>
              </a:buClr>
              <a:buSzPts val="2600"/>
              <a:buNone/>
            </a:pPr>
            <a:endParaRPr i="0">
              <a:solidFill>
                <a:srgbClr val="101D49"/>
              </a:solidFill>
            </a:endParaRPr>
          </a:p>
          <a:p>
            <a:pPr marL="384038" lvl="0" indent="-358320" algn="l" rtl="0">
              <a:lnSpc>
                <a:spcPct val="94000"/>
              </a:lnSpc>
              <a:spcBef>
                <a:spcPts val="1200"/>
              </a:spcBef>
              <a:spcAft>
                <a:spcPts val="0"/>
              </a:spcAft>
              <a:buClr>
                <a:srgbClr val="101D49"/>
              </a:buClr>
              <a:buSzPts val="2000"/>
              <a:buFont typeface="Noto Sans Symbols"/>
              <a:buChar char="●"/>
            </a:pPr>
            <a:r>
              <a:rPr lang="en-US" b="1">
                <a:solidFill>
                  <a:srgbClr val="101D49"/>
                </a:solidFill>
              </a:rPr>
              <a:t>Goals for Proposal</a:t>
            </a:r>
            <a:endParaRPr/>
          </a:p>
          <a:p>
            <a:pPr marL="914377" lvl="1" indent="-358320" algn="l" rtl="0">
              <a:lnSpc>
                <a:spcPct val="94000"/>
              </a:lnSpc>
              <a:spcBef>
                <a:spcPts val="700"/>
              </a:spcBef>
              <a:spcAft>
                <a:spcPts val="0"/>
              </a:spcAft>
              <a:buClr>
                <a:srgbClr val="101D49"/>
              </a:buClr>
              <a:buSzPts val="2000"/>
              <a:buChar char="○"/>
            </a:pPr>
            <a:r>
              <a:rPr lang="en-US" i="0">
                <a:solidFill>
                  <a:srgbClr val="101D49"/>
                </a:solidFill>
              </a:rPr>
              <a:t>8% Minority Business Enterprise</a:t>
            </a:r>
            <a:endParaRPr/>
          </a:p>
          <a:p>
            <a:pPr marL="914377" lvl="1" indent="-358320" algn="l" rtl="0">
              <a:lnSpc>
                <a:spcPct val="94000"/>
              </a:lnSpc>
              <a:spcBef>
                <a:spcPts val="700"/>
              </a:spcBef>
              <a:spcAft>
                <a:spcPts val="0"/>
              </a:spcAft>
              <a:buClr>
                <a:srgbClr val="101D49"/>
              </a:buClr>
              <a:buSzPts val="2000"/>
              <a:buChar char="○"/>
            </a:pPr>
            <a:r>
              <a:rPr lang="en-US" i="0">
                <a:solidFill>
                  <a:srgbClr val="101D49"/>
                </a:solidFill>
              </a:rPr>
              <a:t>11% Women’s Business Enterprise</a:t>
            </a:r>
            <a:endParaRPr i="0">
              <a:solidFill>
                <a:srgbClr val="101D49"/>
              </a:solidFill>
            </a:endParaRPr>
          </a:p>
          <a:p>
            <a:pPr marL="384038" lvl="0" indent="-266563" algn="l" rtl="0">
              <a:lnSpc>
                <a:spcPct val="94000"/>
              </a:lnSpc>
              <a:spcBef>
                <a:spcPts val="1200"/>
              </a:spcBef>
              <a:spcAft>
                <a:spcPts val="0"/>
              </a:spcAft>
              <a:buClr>
                <a:schemeClr val="dk2"/>
              </a:buClr>
              <a:buSzPts val="2000"/>
              <a:buNone/>
            </a:pPr>
            <a:endParaRPr>
              <a:solidFill>
                <a:schemeClr val="dk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cxnSp>
        <p:nvCxnSpPr>
          <p:cNvPr id="390" name="Google Shape;390;p20"/>
          <p:cNvCxnSpPr/>
          <p:nvPr/>
        </p:nvCxnSpPr>
        <p:spPr>
          <a:xfrm>
            <a:off x="1893698" y="3840881"/>
            <a:ext cx="1682256" cy="0"/>
          </a:xfrm>
          <a:prstGeom prst="straightConnector1">
            <a:avLst/>
          </a:prstGeom>
          <a:noFill/>
          <a:ln w="34925" cap="flat" cmpd="sng">
            <a:solidFill>
              <a:schemeClr val="dk1"/>
            </a:solidFill>
            <a:prstDash val="solid"/>
            <a:round/>
            <a:headEnd type="none" w="sm" len="sm"/>
            <a:tailEnd type="triangle" w="med" len="med"/>
          </a:ln>
        </p:spPr>
      </p:cxnSp>
      <p:pic>
        <p:nvPicPr>
          <p:cNvPr id="391" name="Google Shape;391;p20"/>
          <p:cNvPicPr preferRelativeResize="0"/>
          <p:nvPr/>
        </p:nvPicPr>
        <p:blipFill rotWithShape="1">
          <a:blip r:embed="rId3">
            <a:alphaModFix/>
          </a:blip>
          <a:srcRect/>
          <a:stretch/>
        </p:blipFill>
        <p:spPr>
          <a:xfrm>
            <a:off x="3746537" y="457200"/>
            <a:ext cx="4698925" cy="5913784"/>
          </a:xfrm>
          <a:prstGeom prst="rect">
            <a:avLst/>
          </a:prstGeom>
          <a:noFill/>
          <a:ln w="9525" cap="flat" cmpd="sng">
            <a:solidFill>
              <a:schemeClr val="dk1"/>
            </a:solidFill>
            <a:prstDash val="solid"/>
            <a:round/>
            <a:headEnd type="none" w="sm" len="sm"/>
            <a:tailEnd type="none" w="sm" len="sm"/>
          </a:ln>
        </p:spPr>
      </p:pic>
      <p:sp>
        <p:nvSpPr>
          <p:cNvPr id="392" name="Google Shape;392;p20"/>
          <p:cNvSpPr txBox="1"/>
          <p:nvPr/>
        </p:nvSpPr>
        <p:spPr>
          <a:xfrm>
            <a:off x="1641491" y="2640552"/>
            <a:ext cx="2186669" cy="12003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FF0000"/>
                </a:solidFill>
                <a:latin typeface="Calibri"/>
                <a:ea typeface="Calibri"/>
                <a:cs typeface="Calibri"/>
                <a:sym typeface="Calibri"/>
              </a:rPr>
              <a:t>Please carefully review the information in this box</a:t>
            </a:r>
            <a:endParaRPr sz="1400" b="0" i="0" u="none" strike="noStrike" cap="none">
              <a:solidFill>
                <a:srgbClr val="000000"/>
              </a:solidFill>
              <a:latin typeface="Arial"/>
              <a:ea typeface="Arial"/>
              <a:cs typeface="Arial"/>
              <a:sym typeface="Arial"/>
            </a:endParaRPr>
          </a:p>
        </p:txBody>
      </p:sp>
      <p:sp>
        <p:nvSpPr>
          <p:cNvPr id="393" name="Google Shape;393;p20"/>
          <p:cNvSpPr/>
          <p:nvPr/>
        </p:nvSpPr>
        <p:spPr>
          <a:xfrm>
            <a:off x="3998794" y="5923128"/>
            <a:ext cx="1740090" cy="95535"/>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21"/>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00" name="Google Shape;400;p21"/>
          <p:cNvSpPr txBox="1">
            <a:spLocks noGrp="1"/>
          </p:cNvSpPr>
          <p:nvPr>
            <p:ph type="body" idx="1"/>
          </p:nvPr>
        </p:nvSpPr>
        <p:spPr>
          <a:xfrm>
            <a:off x="1295400" y="1762748"/>
            <a:ext cx="9601200" cy="2851480"/>
          </a:xfrm>
          <a:prstGeom prst="rect">
            <a:avLst/>
          </a:prstGeom>
          <a:noFill/>
          <a:ln>
            <a:noFill/>
          </a:ln>
        </p:spPr>
        <p:txBody>
          <a:bodyPr spcFirstLastPara="1" wrap="square" lIns="91425" tIns="45700" rIns="91425" bIns="45700" anchor="t" anchorCtr="0">
            <a:noAutofit/>
          </a:bodyPr>
          <a:lstStyle/>
          <a:p>
            <a:pPr marL="384038" lvl="0" indent="-390388" algn="l" rtl="0">
              <a:lnSpc>
                <a:spcPct val="110000"/>
              </a:lnSpc>
              <a:spcBef>
                <a:spcPts val="0"/>
              </a:spcBef>
              <a:spcAft>
                <a:spcPts val="0"/>
              </a:spcAft>
              <a:buClr>
                <a:srgbClr val="101D49"/>
              </a:buClr>
              <a:buSzPts val="2500"/>
              <a:buFont typeface="Calibri"/>
              <a:buChar char="●"/>
            </a:pPr>
            <a:r>
              <a:rPr lang="en-US" sz="2500" b="1">
                <a:solidFill>
                  <a:srgbClr val="101D49"/>
                </a:solidFill>
              </a:rPr>
              <a:t>Prime contractors must ensure that the proposed subcontractors meet the following criteria:</a:t>
            </a:r>
            <a:endParaRPr sz="2500"/>
          </a:p>
          <a:p>
            <a:pPr marL="914377" lvl="1" indent="-390388" algn="l" rtl="0">
              <a:lnSpc>
                <a:spcPct val="110000"/>
              </a:lnSpc>
              <a:spcBef>
                <a:spcPts val="700"/>
              </a:spcBef>
              <a:spcAft>
                <a:spcPts val="0"/>
              </a:spcAft>
              <a:buClr>
                <a:srgbClr val="101D49"/>
              </a:buClr>
              <a:buSzPts val="2500"/>
              <a:buFont typeface="Calibri"/>
              <a:buChar char="○"/>
            </a:pPr>
            <a:r>
              <a:rPr lang="en-US" sz="2500" i="0">
                <a:solidFill>
                  <a:srgbClr val="101D49"/>
                </a:solidFill>
              </a:rPr>
              <a:t>Are listed in the IDOA Directory of Certified Firms, on or before the proposal due date, national diversity plans are generally not accepted. The directory can be found here: </a:t>
            </a:r>
            <a:r>
              <a:rPr lang="en-US" sz="2500" i="0" u="sng">
                <a:solidFill>
                  <a:srgbClr val="101D49"/>
                </a:solidFill>
                <a:hlinkClick r:id="rId3">
                  <a:extLst>
                    <a:ext uri="{A12FA001-AC4F-418D-AE19-62706E023703}">
                      <ahyp:hlinkClr xmlns:ahyp="http://schemas.microsoft.com/office/drawing/2018/hyperlinkcolor" val="tx"/>
                    </a:ext>
                  </a:extLst>
                </a:hlinkClick>
              </a:rPr>
              <a:t>http://www.in.gov/idoa/mwbe/2743.htm</a:t>
            </a:r>
            <a:r>
              <a:rPr lang="en-US" sz="2500" i="0">
                <a:solidFill>
                  <a:srgbClr val="101D49"/>
                </a:solidFill>
              </a:rPr>
              <a:t>. </a:t>
            </a:r>
            <a:endParaRPr sz="2500"/>
          </a:p>
          <a:p>
            <a:pPr marL="914377" lvl="1" indent="-390388" algn="l" rtl="0">
              <a:lnSpc>
                <a:spcPct val="110000"/>
              </a:lnSpc>
              <a:spcBef>
                <a:spcPts val="700"/>
              </a:spcBef>
              <a:spcAft>
                <a:spcPts val="0"/>
              </a:spcAft>
              <a:buClr>
                <a:srgbClr val="101D49"/>
              </a:buClr>
              <a:buSzPts val="2500"/>
              <a:buFont typeface="Calibri"/>
              <a:buChar char="○"/>
            </a:pPr>
            <a:r>
              <a:rPr lang="en-US" sz="2500" b="1" i="0">
                <a:solidFill>
                  <a:srgbClr val="101D49"/>
                </a:solidFill>
              </a:rPr>
              <a:t>Serve a Valuable Scope Contribution (VSC) on the engagement, as confirmed by the State.</a:t>
            </a:r>
            <a:endParaRPr sz="2500"/>
          </a:p>
          <a:p>
            <a:pPr marL="914377" lvl="1" indent="-390388" algn="l" rtl="0">
              <a:lnSpc>
                <a:spcPct val="110000"/>
              </a:lnSpc>
              <a:spcBef>
                <a:spcPts val="700"/>
              </a:spcBef>
              <a:spcAft>
                <a:spcPts val="0"/>
              </a:spcAft>
              <a:buClr>
                <a:srgbClr val="101D49"/>
              </a:buClr>
              <a:buSzPts val="2500"/>
              <a:buFont typeface="Calibri"/>
              <a:buChar char="○"/>
            </a:pPr>
            <a:r>
              <a:rPr lang="en-US" sz="2500" i="0">
                <a:solidFill>
                  <a:srgbClr val="101D49"/>
                </a:solidFill>
              </a:rPr>
              <a:t>Provide the goods or services specific to the contract and within the industry area for which it is certified.</a:t>
            </a:r>
            <a:endParaRPr sz="2500"/>
          </a:p>
          <a:p>
            <a:pPr marL="384038" lvl="0" indent="-231638" algn="l" rtl="0">
              <a:lnSpc>
                <a:spcPct val="94000"/>
              </a:lnSpc>
              <a:spcBef>
                <a:spcPts val="1200"/>
              </a:spcBef>
              <a:spcAft>
                <a:spcPts val="0"/>
              </a:spcAft>
              <a:buClr>
                <a:schemeClr val="dk2"/>
              </a:buClr>
              <a:buSzPts val="2400"/>
              <a:buNone/>
            </a:pPr>
            <a:endParaRPr sz="2400">
              <a:solidFill>
                <a:schemeClr val="dk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22"/>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07" name="Google Shape;407;p22"/>
          <p:cNvSpPr txBox="1">
            <a:spLocks noGrp="1"/>
          </p:cNvSpPr>
          <p:nvPr>
            <p:ph type="body" idx="1"/>
          </p:nvPr>
        </p:nvSpPr>
        <p:spPr>
          <a:xfrm>
            <a:off x="1371600" y="1795524"/>
            <a:ext cx="9601200" cy="2900191"/>
          </a:xfrm>
          <a:prstGeom prst="rect">
            <a:avLst/>
          </a:prstGeom>
          <a:noFill/>
          <a:ln>
            <a:noFill/>
          </a:ln>
        </p:spPr>
        <p:txBody>
          <a:bodyPr spcFirstLastPara="1" wrap="square" lIns="91425" tIns="45700" rIns="91425" bIns="45700" anchor="t" anchorCtr="0">
            <a:noAutofit/>
          </a:bodyPr>
          <a:lstStyle/>
          <a:p>
            <a:pPr marL="384038" lvl="0" indent="-390388" algn="l" rtl="0">
              <a:lnSpc>
                <a:spcPct val="94000"/>
              </a:lnSpc>
              <a:spcBef>
                <a:spcPts val="0"/>
              </a:spcBef>
              <a:spcAft>
                <a:spcPts val="0"/>
              </a:spcAft>
              <a:buClr>
                <a:srgbClr val="101D49"/>
              </a:buClr>
              <a:buSzPts val="2500"/>
              <a:buFont typeface="Noto Sans Symbols"/>
              <a:buChar char="●"/>
            </a:pPr>
            <a:r>
              <a:rPr lang="en-US" sz="2500" b="1">
                <a:solidFill>
                  <a:srgbClr val="101D49"/>
                </a:solidFill>
              </a:rPr>
              <a:t>Prime contractors should note the following: </a:t>
            </a:r>
            <a:endParaRPr sz="2500"/>
          </a:p>
          <a:p>
            <a:pPr marL="914377" lvl="1" indent="-390388" algn="l" rtl="0">
              <a:lnSpc>
                <a:spcPct val="94000"/>
              </a:lnSpc>
              <a:spcBef>
                <a:spcPts val="700"/>
              </a:spcBef>
              <a:spcAft>
                <a:spcPts val="0"/>
              </a:spcAft>
              <a:buClr>
                <a:srgbClr val="101D49"/>
              </a:buClr>
              <a:buSzPts val="2500"/>
              <a:buFont typeface="Calibri"/>
              <a:buChar char="○"/>
            </a:pPr>
            <a:r>
              <a:rPr lang="en-US" sz="2500" i="0">
                <a:solidFill>
                  <a:srgbClr val="101D49"/>
                </a:solidFill>
              </a:rPr>
              <a:t>Subcontractors’ MBE/WBE Certification Letter, provided by IDOA, must accompany the proposal to show current status of certification.</a:t>
            </a:r>
            <a:endParaRPr sz="2500"/>
          </a:p>
          <a:p>
            <a:pPr marL="914377" lvl="1" indent="-390388" algn="l" rtl="0">
              <a:lnSpc>
                <a:spcPct val="94000"/>
              </a:lnSpc>
              <a:spcBef>
                <a:spcPts val="700"/>
              </a:spcBef>
              <a:spcAft>
                <a:spcPts val="0"/>
              </a:spcAft>
              <a:buClr>
                <a:srgbClr val="101D49"/>
              </a:buClr>
              <a:buSzPts val="2500"/>
              <a:buFont typeface="Calibri"/>
              <a:buChar char="○"/>
            </a:pPr>
            <a:r>
              <a:rPr lang="en-US" sz="2500" i="0">
                <a:solidFill>
                  <a:srgbClr val="101D49"/>
                </a:solidFill>
              </a:rPr>
              <a:t>Each firm may only serve as one classification – MBE or WBE (see Section 1.21).</a:t>
            </a:r>
            <a:endParaRPr sz="2500"/>
          </a:p>
          <a:p>
            <a:pPr marL="914377" lvl="1" indent="-390387" algn="l" rtl="0">
              <a:lnSpc>
                <a:spcPct val="94000"/>
              </a:lnSpc>
              <a:spcBef>
                <a:spcPts val="700"/>
              </a:spcBef>
              <a:spcAft>
                <a:spcPts val="0"/>
              </a:spcAft>
              <a:buClr>
                <a:srgbClr val="101D49"/>
              </a:buClr>
              <a:buSzPts val="2500"/>
              <a:buFont typeface="Calibri"/>
              <a:buChar char="○"/>
            </a:pPr>
            <a:r>
              <a:rPr lang="en-US" sz="2500" i="0">
                <a:solidFill>
                  <a:srgbClr val="101D49"/>
                </a:solidFill>
              </a:rPr>
              <a:t>Pursuant to 25 IAC 5-6-2(b)(d), a Prime Contractor who is a MBE or WBE must meet subcontractor goals by using other listed certified firms. Certified Prime Contractors cannot count their own workforce or companies to meet this requirement.</a:t>
            </a:r>
            <a:endParaRPr sz="2500">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23"/>
          <p:cNvSpPr txBox="1">
            <a:spLocks noGrp="1"/>
          </p:cNvSpPr>
          <p:nvPr>
            <p:ph type="title"/>
          </p:nvPr>
        </p:nvSpPr>
        <p:spPr>
          <a:xfrm>
            <a:off x="1371600" y="77274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14" name="Google Shape;414;p23"/>
          <p:cNvSpPr/>
          <p:nvPr/>
        </p:nvSpPr>
        <p:spPr>
          <a:xfrm>
            <a:off x="2051000" y="3096832"/>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15" name="Google Shape;415;p23"/>
          <p:cNvSpPr/>
          <p:nvPr/>
        </p:nvSpPr>
        <p:spPr>
          <a:xfrm>
            <a:off x="2051000" y="4230195"/>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16" name="Google Shape;416;p23"/>
          <p:cNvSpPr/>
          <p:nvPr/>
        </p:nvSpPr>
        <p:spPr>
          <a:xfrm>
            <a:off x="2051000" y="4516203"/>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17" name="Google Shape;417;p23"/>
          <p:cNvSpPr/>
          <p:nvPr/>
        </p:nvSpPr>
        <p:spPr>
          <a:xfrm>
            <a:off x="2051000" y="2801760"/>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18" name="Google Shape;418;p23"/>
          <p:cNvSpPr/>
          <p:nvPr/>
        </p:nvSpPr>
        <p:spPr>
          <a:xfrm rot="10800000">
            <a:off x="9305699" y="4146595"/>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pic>
        <p:nvPicPr>
          <p:cNvPr id="419" name="Google Shape;419;p23"/>
          <p:cNvPicPr preferRelativeResize="0"/>
          <p:nvPr/>
        </p:nvPicPr>
        <p:blipFill>
          <a:blip r:embed="rId3">
            <a:alphaModFix/>
          </a:blip>
          <a:stretch>
            <a:fillRect/>
          </a:stretch>
        </p:blipFill>
        <p:spPr>
          <a:xfrm>
            <a:off x="2736800" y="1702715"/>
            <a:ext cx="6635800" cy="414403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General Information</a:t>
            </a:r>
            <a:endParaRPr/>
          </a:p>
        </p:txBody>
      </p:sp>
      <p:sp>
        <p:nvSpPr>
          <p:cNvPr id="209" name="Google Shape;209;p3"/>
          <p:cNvSpPr txBox="1">
            <a:spLocks noGrp="1"/>
          </p:cNvSpPr>
          <p:nvPr>
            <p:ph type="body" idx="1"/>
          </p:nvPr>
        </p:nvSpPr>
        <p:spPr>
          <a:xfrm>
            <a:off x="1371600" y="2019300"/>
            <a:ext cx="9601200" cy="3967162"/>
          </a:xfrm>
          <a:prstGeom prst="rect">
            <a:avLst/>
          </a:prstGeom>
          <a:noFill/>
          <a:ln>
            <a:noFill/>
          </a:ln>
        </p:spPr>
        <p:txBody>
          <a:bodyPr spcFirstLastPara="1" wrap="square" lIns="91425" tIns="45700" rIns="91425" bIns="45700" anchor="t" anchorCtr="0">
            <a:noAutofit/>
          </a:bodyPr>
          <a:lstStyle/>
          <a:p>
            <a:pPr marL="384038" lvl="0" indent="-428488" algn="l" rtl="0">
              <a:lnSpc>
                <a:spcPct val="94000"/>
              </a:lnSpc>
              <a:spcBef>
                <a:spcPts val="0"/>
              </a:spcBef>
              <a:spcAft>
                <a:spcPts val="0"/>
              </a:spcAft>
              <a:buClr>
                <a:srgbClr val="101D49"/>
              </a:buClr>
              <a:buSzPts val="2500"/>
              <a:buChar char="●"/>
            </a:pPr>
            <a:r>
              <a:rPr lang="en-US" sz="2500" dirty="0">
                <a:solidFill>
                  <a:srgbClr val="101D49"/>
                </a:solidFill>
              </a:rPr>
              <a:t>This Pre-Proposal Presentation will be posted on IDOA’s Solicitation Website along with the RFP.</a:t>
            </a:r>
            <a:endParaRPr sz="2700" dirty="0"/>
          </a:p>
          <a:p>
            <a:pPr marL="384038" lvl="0" indent="-428488" algn="l" rtl="0">
              <a:lnSpc>
                <a:spcPct val="94000"/>
              </a:lnSpc>
              <a:spcBef>
                <a:spcPts val="1200"/>
              </a:spcBef>
              <a:spcAft>
                <a:spcPts val="0"/>
              </a:spcAft>
              <a:buClr>
                <a:srgbClr val="101D49"/>
              </a:buClr>
              <a:buSzPts val="2500"/>
              <a:buChar char="●"/>
            </a:pPr>
            <a:r>
              <a:rPr lang="en-US" sz="2500" dirty="0">
                <a:solidFill>
                  <a:srgbClr val="101D49"/>
                </a:solidFill>
              </a:rPr>
              <a:t>Potential Respondents to the solicitation are encouraged to submit any questions pertaining to the RFP during the Question/Inquiry Process. Please use </a:t>
            </a:r>
            <a:r>
              <a:rPr lang="en-US" sz="2500" b="1" dirty="0">
                <a:solidFill>
                  <a:srgbClr val="101D49"/>
                </a:solidFill>
              </a:rPr>
              <a:t>Attachment G</a:t>
            </a:r>
            <a:r>
              <a:rPr lang="en-US" sz="2500" dirty="0">
                <a:solidFill>
                  <a:srgbClr val="101D49"/>
                </a:solidFill>
              </a:rPr>
              <a:t> of this RFP for this purpose. Questions regarding the solicitation must be submitted by 3:00PM Eastern Time on Monday, February 10, 2025.</a:t>
            </a:r>
            <a:endParaRPr sz="2700" dirty="0">
              <a:solidFill>
                <a:srgbClr val="101D49"/>
              </a:solidFill>
            </a:endParaRPr>
          </a:p>
          <a:p>
            <a:pPr marL="384038" lvl="0" indent="-428488" algn="l" rtl="0">
              <a:lnSpc>
                <a:spcPct val="94000"/>
              </a:lnSpc>
              <a:spcBef>
                <a:spcPts val="1200"/>
              </a:spcBef>
              <a:spcAft>
                <a:spcPts val="0"/>
              </a:spcAft>
              <a:buClr>
                <a:srgbClr val="101D49"/>
              </a:buClr>
              <a:buSzPts val="2500"/>
              <a:buChar char="●"/>
            </a:pPr>
            <a:r>
              <a:rPr lang="en-US" sz="2500" dirty="0">
                <a:solidFill>
                  <a:srgbClr val="101D49"/>
                </a:solidFill>
              </a:rPr>
              <a:t>Complete Submissions are due no later than 3:00 PM Eastern Time on Monday, March 31, 2025. </a:t>
            </a:r>
            <a:endParaRPr sz="2700" dirty="0">
              <a:solidFill>
                <a:srgbClr val="101D49"/>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24"/>
          <p:cNvSpPr txBox="1">
            <a:spLocks noGrp="1"/>
          </p:cNvSpPr>
          <p:nvPr>
            <p:ph type="title"/>
          </p:nvPr>
        </p:nvSpPr>
        <p:spPr>
          <a:xfrm>
            <a:off x="1371600" y="77230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25" name="Google Shape;425;p24"/>
          <p:cNvSpPr txBox="1">
            <a:spLocks noGrp="1"/>
          </p:cNvSpPr>
          <p:nvPr>
            <p:ph type="body" idx="1"/>
          </p:nvPr>
        </p:nvSpPr>
        <p:spPr>
          <a:xfrm>
            <a:off x="1371600" y="1937084"/>
            <a:ext cx="9601200" cy="4138863"/>
          </a:xfrm>
          <a:prstGeom prst="rect">
            <a:avLst/>
          </a:prstGeom>
          <a:noFill/>
          <a:ln>
            <a:noFill/>
          </a:ln>
        </p:spPr>
        <p:txBody>
          <a:bodyPr spcFirstLastPara="1" wrap="square" lIns="91425" tIns="45700" rIns="91425" bIns="45700" anchor="t" anchorCtr="0">
            <a:normAutofit fontScale="85000" lnSpcReduction="20000"/>
          </a:bodyPr>
          <a:lstStyle/>
          <a:p>
            <a:pPr marL="384038" lvl="0" indent="-366893" algn="l" rtl="0">
              <a:lnSpc>
                <a:spcPct val="94000"/>
              </a:lnSpc>
              <a:spcBef>
                <a:spcPts val="0"/>
              </a:spcBef>
              <a:spcAft>
                <a:spcPts val="0"/>
              </a:spcAft>
              <a:buClr>
                <a:srgbClr val="101D49"/>
              </a:buClr>
              <a:buSzPct val="100000"/>
              <a:buFont typeface="Noto Sans Symbols"/>
              <a:buChar char="●"/>
            </a:pPr>
            <a:r>
              <a:rPr lang="en-US" sz="1800" b="1">
                <a:solidFill>
                  <a:srgbClr val="101D49"/>
                </a:solidFill>
              </a:rPr>
              <a:t>New Process</a:t>
            </a:r>
            <a:r>
              <a:rPr lang="en-US" sz="1800">
                <a:solidFill>
                  <a:srgbClr val="101D49"/>
                </a:solidFill>
              </a:rPr>
              <a:t> </a:t>
            </a:r>
            <a:r>
              <a:rPr lang="en-US" sz="1600">
                <a:solidFill>
                  <a:srgbClr val="101D49"/>
                </a:solidFill>
              </a:rPr>
              <a:t>– MBE/WBE scoring is conducted based on 10 points plus a possible 2 bonus points scale</a:t>
            </a:r>
            <a:endParaRPr/>
          </a:p>
          <a:p>
            <a:pPr marL="914377" lvl="1" indent="-368798" algn="l" rtl="0">
              <a:lnSpc>
                <a:spcPct val="94000"/>
              </a:lnSpc>
              <a:spcBef>
                <a:spcPts val="700"/>
              </a:spcBef>
              <a:spcAft>
                <a:spcPts val="0"/>
              </a:spcAft>
              <a:buClr>
                <a:srgbClr val="101D49"/>
              </a:buClr>
              <a:buSzPct val="100000"/>
              <a:buFont typeface="Calibri"/>
              <a:buChar char="○"/>
            </a:pPr>
            <a:r>
              <a:rPr lang="en-US" sz="1600" i="0">
                <a:solidFill>
                  <a:srgbClr val="101D49"/>
                </a:solidFill>
              </a:rPr>
              <a:t>MBE: Possible 5 points + 1 bonus point</a:t>
            </a:r>
            <a:endParaRPr/>
          </a:p>
          <a:p>
            <a:pPr marL="914377" lvl="1" indent="-368798" algn="l" rtl="0">
              <a:lnSpc>
                <a:spcPct val="94000"/>
              </a:lnSpc>
              <a:spcBef>
                <a:spcPts val="700"/>
              </a:spcBef>
              <a:spcAft>
                <a:spcPts val="0"/>
              </a:spcAft>
              <a:buClr>
                <a:srgbClr val="101D49"/>
              </a:buClr>
              <a:buSzPct val="100000"/>
              <a:buFont typeface="Calibri"/>
              <a:buChar char="○"/>
            </a:pPr>
            <a:r>
              <a:rPr lang="en-US" sz="1600" i="0">
                <a:solidFill>
                  <a:srgbClr val="101D49"/>
                </a:solidFill>
              </a:rPr>
              <a:t>WBE: Possible 5 points + 1 bonus point</a:t>
            </a:r>
            <a:endParaRPr/>
          </a:p>
          <a:p>
            <a:pPr marL="384038" lvl="0" indent="-366893" algn="l" rtl="0">
              <a:lnSpc>
                <a:spcPct val="94000"/>
              </a:lnSpc>
              <a:spcBef>
                <a:spcPts val="1200"/>
              </a:spcBef>
              <a:spcAft>
                <a:spcPts val="0"/>
              </a:spcAft>
              <a:buClr>
                <a:srgbClr val="101D49"/>
              </a:buClr>
              <a:buSzPct val="100000"/>
              <a:buFont typeface="Noto Sans Symbols"/>
              <a:buChar char="●"/>
            </a:pPr>
            <a:r>
              <a:rPr lang="en-US" sz="1800" b="1">
                <a:solidFill>
                  <a:srgbClr val="101D49"/>
                </a:solidFill>
              </a:rPr>
              <a:t>MBE Professional Services Scoring Methodology:</a:t>
            </a:r>
            <a:endParaRPr/>
          </a:p>
          <a:p>
            <a:pPr marL="914377" lvl="1" indent="-368798" algn="l" rtl="0">
              <a:lnSpc>
                <a:spcPct val="94000"/>
              </a:lnSpc>
              <a:spcBef>
                <a:spcPts val="700"/>
              </a:spcBef>
              <a:spcAft>
                <a:spcPts val="0"/>
              </a:spcAft>
              <a:buClr>
                <a:srgbClr val="101D49"/>
              </a:buClr>
              <a:buSzPct val="100000"/>
              <a:buFont typeface="Calibri"/>
              <a:buChar char="○"/>
            </a:pPr>
            <a:r>
              <a:rPr lang="en-US" sz="1600" i="0">
                <a:solidFill>
                  <a:srgbClr val="101D49"/>
                </a:solidFill>
              </a:rPr>
              <a:t>The points will be awarded on the following schedule:</a:t>
            </a:r>
            <a:endParaRPr/>
          </a:p>
          <a:p>
            <a:pPr marL="530339" lvl="1" indent="0" algn="l" rtl="0">
              <a:lnSpc>
                <a:spcPct val="94000"/>
              </a:lnSpc>
              <a:spcBef>
                <a:spcPts val="700"/>
              </a:spcBef>
              <a:spcAft>
                <a:spcPts val="0"/>
              </a:spcAft>
              <a:buClr>
                <a:srgbClr val="101D49"/>
              </a:buClr>
              <a:buSzPct val="100000"/>
              <a:buNone/>
            </a:pPr>
            <a:br>
              <a:rPr lang="en-US" sz="1600" i="0">
                <a:solidFill>
                  <a:srgbClr val="101D49"/>
                </a:solidFill>
              </a:rPr>
            </a:br>
            <a:endParaRPr sz="1600" i="0">
              <a:solidFill>
                <a:srgbClr val="101D49"/>
              </a:solidFill>
            </a:endParaRPr>
          </a:p>
          <a:p>
            <a:pPr marL="914400" lvl="0" indent="0" algn="l" rtl="0">
              <a:lnSpc>
                <a:spcPct val="94000"/>
              </a:lnSpc>
              <a:spcBef>
                <a:spcPts val="700"/>
              </a:spcBef>
              <a:spcAft>
                <a:spcPts val="0"/>
              </a:spcAft>
              <a:buNone/>
            </a:pPr>
            <a:endParaRPr sz="1600" i="0">
              <a:solidFill>
                <a:srgbClr val="101D49"/>
              </a:solidFill>
            </a:endParaRPr>
          </a:p>
          <a:p>
            <a:pPr marL="914400" lvl="0" indent="0" algn="l" rtl="0">
              <a:lnSpc>
                <a:spcPct val="94000"/>
              </a:lnSpc>
              <a:spcBef>
                <a:spcPts val="700"/>
              </a:spcBef>
              <a:spcAft>
                <a:spcPts val="0"/>
              </a:spcAft>
              <a:buNone/>
            </a:pPr>
            <a:endParaRPr sz="1600" i="0">
              <a:solidFill>
                <a:srgbClr val="101D49"/>
              </a:solidFill>
            </a:endParaRPr>
          </a:p>
          <a:p>
            <a:pPr marL="914377" lvl="1" indent="-368798" algn="l" rtl="0">
              <a:lnSpc>
                <a:spcPct val="94000"/>
              </a:lnSpc>
              <a:spcBef>
                <a:spcPts val="700"/>
              </a:spcBef>
              <a:spcAft>
                <a:spcPts val="0"/>
              </a:spcAft>
              <a:buClr>
                <a:srgbClr val="101D49"/>
              </a:buClr>
              <a:buSzPct val="100000"/>
              <a:buFont typeface="Calibri"/>
              <a:buChar char="○"/>
            </a:pPr>
            <a:r>
              <a:rPr lang="en-US" sz="1600" i="0">
                <a:solidFill>
                  <a:srgbClr val="101D49"/>
                </a:solidFill>
              </a:rPr>
              <a:t>Fractional percentages will be rounded up or down to the nearest whole percentage</a:t>
            </a:r>
            <a:endParaRPr/>
          </a:p>
          <a:p>
            <a:pPr marL="914377" lvl="1" indent="-368798" algn="l" rtl="0">
              <a:lnSpc>
                <a:spcPct val="94000"/>
              </a:lnSpc>
              <a:spcBef>
                <a:spcPts val="700"/>
              </a:spcBef>
              <a:spcAft>
                <a:spcPts val="0"/>
              </a:spcAft>
              <a:buClr>
                <a:srgbClr val="101D49"/>
              </a:buClr>
              <a:buSzPct val="100000"/>
              <a:buFont typeface="Calibri"/>
              <a:buChar char="○"/>
            </a:pPr>
            <a:r>
              <a:rPr lang="en-US" sz="1600" i="0">
                <a:solidFill>
                  <a:srgbClr val="101D49"/>
                </a:solidFill>
              </a:rPr>
              <a:t>If the respondent’s commitment percentage is rounded down to 0% for MBE or WBE participation the respondent will receive 0 points. </a:t>
            </a:r>
            <a:endParaRPr/>
          </a:p>
          <a:p>
            <a:pPr marL="914377" lvl="1" indent="-368798" algn="l" rtl="0">
              <a:lnSpc>
                <a:spcPct val="94000"/>
              </a:lnSpc>
              <a:spcBef>
                <a:spcPts val="700"/>
              </a:spcBef>
              <a:spcAft>
                <a:spcPts val="0"/>
              </a:spcAft>
              <a:buClr>
                <a:srgbClr val="101D49"/>
              </a:buClr>
              <a:buSzPct val="100000"/>
              <a:buFont typeface="Calibri"/>
              <a:buChar char="○"/>
            </a:pPr>
            <a:r>
              <a:rPr lang="en-US" sz="1600" i="0">
                <a:solidFill>
                  <a:srgbClr val="101D49"/>
                </a:solidFill>
              </a:rPr>
              <a:t>Submissions of 0% participation will result in a deduction of 1 point in each category</a:t>
            </a:r>
            <a:endParaRPr/>
          </a:p>
          <a:p>
            <a:pPr marL="914377" lvl="1" indent="-368798" algn="l" rtl="0">
              <a:lnSpc>
                <a:spcPct val="94000"/>
              </a:lnSpc>
              <a:spcBef>
                <a:spcPts val="700"/>
              </a:spcBef>
              <a:spcAft>
                <a:spcPts val="0"/>
              </a:spcAft>
              <a:buClr>
                <a:srgbClr val="101D49"/>
              </a:buClr>
              <a:buSzPct val="100000"/>
              <a:buFont typeface="Calibri"/>
              <a:buChar char="○"/>
            </a:pPr>
            <a:r>
              <a:rPr lang="en-US" sz="1600" i="0">
                <a:solidFill>
                  <a:srgbClr val="101D49"/>
                </a:solidFill>
              </a:rPr>
              <a:t>The highest submission which exceeds the goal (“exceeds” defined as a commitment percentage that is equal to or greater than 9% </a:t>
            </a:r>
            <a:r>
              <a:rPr lang="en-US" sz="1600" i="0" u="sng">
                <a:solidFill>
                  <a:srgbClr val="101D49"/>
                </a:solidFill>
              </a:rPr>
              <a:t>before rounding</a:t>
            </a:r>
            <a:r>
              <a:rPr lang="en-US" sz="1600" i="0">
                <a:solidFill>
                  <a:srgbClr val="101D49"/>
                </a:solidFill>
              </a:rPr>
              <a:t>) in the MBE category will receive 6 points (5 points plus 1 bonus point). In case of a tie both firms will receive 6 points.</a:t>
            </a:r>
            <a:endParaRPr/>
          </a:p>
          <a:p>
            <a:pPr marL="384038" lvl="0" indent="-257038" algn="l" rtl="0">
              <a:lnSpc>
                <a:spcPct val="94000"/>
              </a:lnSpc>
              <a:spcBef>
                <a:spcPts val="1200"/>
              </a:spcBef>
              <a:spcAft>
                <a:spcPts val="0"/>
              </a:spcAft>
              <a:buClr>
                <a:schemeClr val="dk2"/>
              </a:buClr>
              <a:buSzPct val="100000"/>
              <a:buNone/>
            </a:pPr>
            <a:endParaRPr>
              <a:solidFill>
                <a:schemeClr val="dk1"/>
              </a:solidFill>
            </a:endParaRPr>
          </a:p>
        </p:txBody>
      </p:sp>
      <p:graphicFrame>
        <p:nvGraphicFramePr>
          <p:cNvPr id="426" name="Google Shape;426;p24"/>
          <p:cNvGraphicFramePr/>
          <p:nvPr/>
        </p:nvGraphicFramePr>
        <p:xfrm>
          <a:off x="2393947" y="3425804"/>
          <a:ext cx="4685625" cy="457200"/>
        </p:xfrm>
        <a:graphic>
          <a:graphicData uri="http://schemas.openxmlformats.org/drawingml/2006/table">
            <a:tbl>
              <a:tblPr firstRow="1" bandRow="1">
                <a:noFill/>
                <a:tableStyleId>{D735A771-7853-4FE5-A003-58938AD355AC}</a:tableStyleId>
              </a:tblPr>
              <a:tblGrid>
                <a:gridCol w="520625">
                  <a:extLst>
                    <a:ext uri="{9D8B030D-6E8A-4147-A177-3AD203B41FA5}">
                      <a16:colId xmlns:a16="http://schemas.microsoft.com/office/drawing/2014/main" val="20000"/>
                    </a:ext>
                  </a:extLst>
                </a:gridCol>
                <a:gridCol w="520625">
                  <a:extLst>
                    <a:ext uri="{9D8B030D-6E8A-4147-A177-3AD203B41FA5}">
                      <a16:colId xmlns:a16="http://schemas.microsoft.com/office/drawing/2014/main" val="20001"/>
                    </a:ext>
                  </a:extLst>
                </a:gridCol>
                <a:gridCol w="520625">
                  <a:extLst>
                    <a:ext uri="{9D8B030D-6E8A-4147-A177-3AD203B41FA5}">
                      <a16:colId xmlns:a16="http://schemas.microsoft.com/office/drawing/2014/main" val="20002"/>
                    </a:ext>
                  </a:extLst>
                </a:gridCol>
                <a:gridCol w="520625">
                  <a:extLst>
                    <a:ext uri="{9D8B030D-6E8A-4147-A177-3AD203B41FA5}">
                      <a16:colId xmlns:a16="http://schemas.microsoft.com/office/drawing/2014/main" val="20003"/>
                    </a:ext>
                  </a:extLst>
                </a:gridCol>
                <a:gridCol w="520625">
                  <a:extLst>
                    <a:ext uri="{9D8B030D-6E8A-4147-A177-3AD203B41FA5}">
                      <a16:colId xmlns:a16="http://schemas.microsoft.com/office/drawing/2014/main" val="20004"/>
                    </a:ext>
                  </a:extLst>
                </a:gridCol>
                <a:gridCol w="520625">
                  <a:extLst>
                    <a:ext uri="{9D8B030D-6E8A-4147-A177-3AD203B41FA5}">
                      <a16:colId xmlns:a16="http://schemas.microsoft.com/office/drawing/2014/main" val="20005"/>
                    </a:ext>
                  </a:extLst>
                </a:gridCol>
                <a:gridCol w="520625">
                  <a:extLst>
                    <a:ext uri="{9D8B030D-6E8A-4147-A177-3AD203B41FA5}">
                      <a16:colId xmlns:a16="http://schemas.microsoft.com/office/drawing/2014/main" val="20006"/>
                    </a:ext>
                  </a:extLst>
                </a:gridCol>
                <a:gridCol w="520625">
                  <a:extLst>
                    <a:ext uri="{9D8B030D-6E8A-4147-A177-3AD203B41FA5}">
                      <a16:colId xmlns:a16="http://schemas.microsoft.com/office/drawing/2014/main" val="20007"/>
                    </a:ext>
                  </a:extLst>
                </a:gridCol>
                <a:gridCol w="520625">
                  <a:extLst>
                    <a:ext uri="{9D8B030D-6E8A-4147-A177-3AD203B41FA5}">
                      <a16:colId xmlns:a16="http://schemas.microsoft.com/office/drawing/2014/main" val="20008"/>
                    </a:ext>
                  </a:extLst>
                </a:gridCol>
              </a:tblGrid>
              <a:tr h="22860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6%</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7%</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8%</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860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Pts.</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.625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1.875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3.125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3.75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4.375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5.0</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25"/>
          <p:cNvSpPr txBox="1">
            <a:spLocks noGrp="1"/>
          </p:cNvSpPr>
          <p:nvPr>
            <p:ph type="title"/>
          </p:nvPr>
        </p:nvSpPr>
        <p:spPr>
          <a:xfrm>
            <a:off x="1373494"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32" name="Google Shape;432;p25"/>
          <p:cNvSpPr txBox="1">
            <a:spLocks noGrp="1"/>
          </p:cNvSpPr>
          <p:nvPr>
            <p:ph type="body" idx="1"/>
          </p:nvPr>
        </p:nvSpPr>
        <p:spPr>
          <a:xfrm>
            <a:off x="1340604" y="1844096"/>
            <a:ext cx="9601200" cy="4138863"/>
          </a:xfrm>
          <a:prstGeom prst="rect">
            <a:avLst/>
          </a:prstGeom>
          <a:noFill/>
          <a:ln>
            <a:noFill/>
          </a:ln>
        </p:spPr>
        <p:txBody>
          <a:bodyPr spcFirstLastPara="1" wrap="square" lIns="91425" tIns="45700" rIns="91425" bIns="45700" anchor="t" anchorCtr="0">
            <a:noAutofit/>
          </a:bodyPr>
          <a:lstStyle/>
          <a:p>
            <a:pPr marL="384038" lvl="0" indent="-371338" algn="l" rtl="0">
              <a:lnSpc>
                <a:spcPct val="94000"/>
              </a:lnSpc>
              <a:spcBef>
                <a:spcPts val="0"/>
              </a:spcBef>
              <a:spcAft>
                <a:spcPts val="0"/>
              </a:spcAft>
              <a:buClr>
                <a:srgbClr val="101D49"/>
              </a:buClr>
              <a:buSzPts val="1800"/>
              <a:buFont typeface="Noto Sans Symbols"/>
              <a:buChar char="●"/>
            </a:pPr>
            <a:r>
              <a:rPr lang="en-US" sz="1800" b="1">
                <a:solidFill>
                  <a:srgbClr val="101D49"/>
                </a:solidFill>
              </a:rPr>
              <a:t>WBE Professional Services Scoring Methodology:</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The points will be awarded on the following schedule:</a:t>
            </a:r>
            <a:br>
              <a:rPr lang="en-US" sz="1800" i="0">
                <a:solidFill>
                  <a:srgbClr val="101D49"/>
                </a:solidFill>
              </a:rPr>
            </a:br>
            <a:br>
              <a:rPr lang="en-US" sz="1800" i="0">
                <a:solidFill>
                  <a:srgbClr val="101D49"/>
                </a:solidFill>
              </a:rPr>
            </a:br>
            <a:endParaRPr sz="1800" i="0">
              <a:solidFill>
                <a:srgbClr val="101D49"/>
              </a:solidFill>
            </a:endParaRPr>
          </a:p>
          <a:p>
            <a:pPr marL="914400" lvl="0" indent="0" algn="l" rtl="0">
              <a:lnSpc>
                <a:spcPct val="94000"/>
              </a:lnSpc>
              <a:spcBef>
                <a:spcPts val="700"/>
              </a:spcBef>
              <a:spcAft>
                <a:spcPts val="0"/>
              </a:spcAft>
              <a:buNone/>
            </a:pPr>
            <a:endParaRPr sz="1800" i="0">
              <a:solidFill>
                <a:srgbClr val="101D49"/>
              </a:solidFill>
            </a:endParaRPr>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Fractional percentages will be rounded up or down to the nearest whole percentage.</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If the respondent’s commitment percentage is rounded down to 0% for WBE participation the respondent will receive 0 points. </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Submissions of 0% participation will result in a deduction of 1 point in each category.</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The highest submission which exceeds the goal (“exceeds” defined as a commitment percentage that is equal to or greater than 11% </a:t>
            </a:r>
            <a:r>
              <a:rPr lang="en-US" sz="1800" i="0" u="sng">
                <a:solidFill>
                  <a:srgbClr val="101D49"/>
                </a:solidFill>
              </a:rPr>
              <a:t>before rounding</a:t>
            </a:r>
            <a:r>
              <a:rPr lang="en-US" sz="1800" i="0">
                <a:solidFill>
                  <a:srgbClr val="101D49"/>
                </a:solidFill>
              </a:rPr>
              <a:t>) in the WBE category will receive 6 points (5 points plus 1 bonus point). In case of a tie both firms will receive 6 points.</a:t>
            </a:r>
            <a:endParaRPr sz="1800"/>
          </a:p>
          <a:p>
            <a:pPr marL="384038" lvl="0" indent="-257038" algn="l" rtl="0">
              <a:lnSpc>
                <a:spcPct val="94000"/>
              </a:lnSpc>
              <a:spcBef>
                <a:spcPts val="1200"/>
              </a:spcBef>
              <a:spcAft>
                <a:spcPts val="0"/>
              </a:spcAft>
              <a:buClr>
                <a:schemeClr val="dk2"/>
              </a:buClr>
              <a:buSzPts val="2000"/>
              <a:buNone/>
            </a:pPr>
            <a:endParaRPr>
              <a:solidFill>
                <a:schemeClr val="dk1"/>
              </a:solidFill>
            </a:endParaRPr>
          </a:p>
        </p:txBody>
      </p:sp>
      <p:graphicFrame>
        <p:nvGraphicFramePr>
          <p:cNvPr id="433" name="Google Shape;433;p25"/>
          <p:cNvGraphicFramePr/>
          <p:nvPr/>
        </p:nvGraphicFramePr>
        <p:xfrm>
          <a:off x="2372771" y="2689139"/>
          <a:ext cx="6351900" cy="401280"/>
        </p:xfrm>
        <a:graphic>
          <a:graphicData uri="http://schemas.openxmlformats.org/drawingml/2006/table">
            <a:tbl>
              <a:tblPr firstRow="1" bandRow="1">
                <a:noFill/>
                <a:tableStyleId>{D735A771-7853-4FE5-A003-58938AD355AC}</a:tableStyleId>
              </a:tblPr>
              <a:tblGrid>
                <a:gridCol w="529325">
                  <a:extLst>
                    <a:ext uri="{9D8B030D-6E8A-4147-A177-3AD203B41FA5}">
                      <a16:colId xmlns:a16="http://schemas.microsoft.com/office/drawing/2014/main" val="20000"/>
                    </a:ext>
                  </a:extLst>
                </a:gridCol>
                <a:gridCol w="529325">
                  <a:extLst>
                    <a:ext uri="{9D8B030D-6E8A-4147-A177-3AD203B41FA5}">
                      <a16:colId xmlns:a16="http://schemas.microsoft.com/office/drawing/2014/main" val="20001"/>
                    </a:ext>
                  </a:extLst>
                </a:gridCol>
                <a:gridCol w="529325">
                  <a:extLst>
                    <a:ext uri="{9D8B030D-6E8A-4147-A177-3AD203B41FA5}">
                      <a16:colId xmlns:a16="http://schemas.microsoft.com/office/drawing/2014/main" val="20002"/>
                    </a:ext>
                  </a:extLst>
                </a:gridCol>
                <a:gridCol w="529325">
                  <a:extLst>
                    <a:ext uri="{9D8B030D-6E8A-4147-A177-3AD203B41FA5}">
                      <a16:colId xmlns:a16="http://schemas.microsoft.com/office/drawing/2014/main" val="20003"/>
                    </a:ext>
                  </a:extLst>
                </a:gridCol>
                <a:gridCol w="529325">
                  <a:extLst>
                    <a:ext uri="{9D8B030D-6E8A-4147-A177-3AD203B41FA5}">
                      <a16:colId xmlns:a16="http://schemas.microsoft.com/office/drawing/2014/main" val="20004"/>
                    </a:ext>
                  </a:extLst>
                </a:gridCol>
                <a:gridCol w="529325">
                  <a:extLst>
                    <a:ext uri="{9D8B030D-6E8A-4147-A177-3AD203B41FA5}">
                      <a16:colId xmlns:a16="http://schemas.microsoft.com/office/drawing/2014/main" val="20005"/>
                    </a:ext>
                  </a:extLst>
                </a:gridCol>
                <a:gridCol w="529325">
                  <a:extLst>
                    <a:ext uri="{9D8B030D-6E8A-4147-A177-3AD203B41FA5}">
                      <a16:colId xmlns:a16="http://schemas.microsoft.com/office/drawing/2014/main" val="20006"/>
                    </a:ext>
                  </a:extLst>
                </a:gridCol>
                <a:gridCol w="529325">
                  <a:extLst>
                    <a:ext uri="{9D8B030D-6E8A-4147-A177-3AD203B41FA5}">
                      <a16:colId xmlns:a16="http://schemas.microsoft.com/office/drawing/2014/main" val="20007"/>
                    </a:ext>
                  </a:extLst>
                </a:gridCol>
                <a:gridCol w="529325">
                  <a:extLst>
                    <a:ext uri="{9D8B030D-6E8A-4147-A177-3AD203B41FA5}">
                      <a16:colId xmlns:a16="http://schemas.microsoft.com/office/drawing/2014/main" val="20008"/>
                    </a:ext>
                  </a:extLst>
                </a:gridCol>
                <a:gridCol w="529325">
                  <a:extLst>
                    <a:ext uri="{9D8B030D-6E8A-4147-A177-3AD203B41FA5}">
                      <a16:colId xmlns:a16="http://schemas.microsoft.com/office/drawing/2014/main" val="20009"/>
                    </a:ext>
                  </a:extLst>
                </a:gridCol>
                <a:gridCol w="529325">
                  <a:extLst>
                    <a:ext uri="{9D8B030D-6E8A-4147-A177-3AD203B41FA5}">
                      <a16:colId xmlns:a16="http://schemas.microsoft.com/office/drawing/2014/main" val="20010"/>
                    </a:ext>
                  </a:extLst>
                </a:gridCol>
                <a:gridCol w="529325">
                  <a:extLst>
                    <a:ext uri="{9D8B030D-6E8A-4147-A177-3AD203B41FA5}">
                      <a16:colId xmlns:a16="http://schemas.microsoft.com/office/drawing/2014/main" val="20011"/>
                    </a:ext>
                  </a:extLst>
                </a:gridCol>
              </a:tblGrid>
              <a:tr h="13975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2%</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3%</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4%</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6%</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7%</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8%</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9%</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10%</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11%</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1840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Pts.</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0.45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0.9</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1.35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1.8</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2.7</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3.15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3.6</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4.05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5.0</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26"/>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Indiana Veteran Owned Small Business</a:t>
            </a:r>
            <a:endParaRPr/>
          </a:p>
        </p:txBody>
      </p:sp>
      <p:sp>
        <p:nvSpPr>
          <p:cNvPr id="439" name="Google Shape;439;p26"/>
          <p:cNvSpPr txBox="1">
            <a:spLocks noGrp="1"/>
          </p:cNvSpPr>
          <p:nvPr>
            <p:ph type="body" idx="1"/>
          </p:nvPr>
        </p:nvSpPr>
        <p:spPr>
          <a:xfrm>
            <a:off x="1371600" y="1893416"/>
            <a:ext cx="9601200" cy="3597438"/>
          </a:xfrm>
          <a:prstGeom prst="rect">
            <a:avLst/>
          </a:prstGeom>
          <a:noFill/>
          <a:ln>
            <a:noFill/>
          </a:ln>
        </p:spPr>
        <p:txBody>
          <a:bodyPr spcFirstLastPara="1" wrap="square" lIns="91425" tIns="45700" rIns="91425" bIns="45700" anchor="t" anchorCtr="0">
            <a:normAutofit lnSpcReduction="20000"/>
          </a:bodyPr>
          <a:lstStyle/>
          <a:p>
            <a:pPr marL="384038" lvl="0" indent="-403088" algn="l" rtl="0">
              <a:lnSpc>
                <a:spcPct val="94000"/>
              </a:lnSpc>
              <a:spcBef>
                <a:spcPts val="0"/>
              </a:spcBef>
              <a:spcAft>
                <a:spcPts val="0"/>
              </a:spcAft>
              <a:buClr>
                <a:srgbClr val="101D49"/>
              </a:buClr>
              <a:buSzPts val="2500"/>
              <a:buFont typeface="Noto Sans Symbols"/>
              <a:buChar char="●"/>
            </a:pPr>
            <a:r>
              <a:rPr lang="en-US" sz="2500" b="1">
                <a:solidFill>
                  <a:srgbClr val="101D49"/>
                </a:solidFill>
              </a:rPr>
              <a:t>Contact Information</a:t>
            </a:r>
            <a:endParaRPr sz="2500"/>
          </a:p>
          <a:p>
            <a:pPr marL="914377" lvl="1" indent="-403088" algn="l" rtl="0">
              <a:lnSpc>
                <a:spcPct val="94000"/>
              </a:lnSpc>
              <a:spcBef>
                <a:spcPts val="700"/>
              </a:spcBef>
              <a:spcAft>
                <a:spcPts val="0"/>
              </a:spcAft>
              <a:buClr>
                <a:srgbClr val="101D49"/>
              </a:buClr>
              <a:buSzPts val="2500"/>
              <a:buChar char="○"/>
            </a:pPr>
            <a:r>
              <a:rPr lang="en-US" sz="2500" i="0">
                <a:solidFill>
                  <a:srgbClr val="101D49"/>
                </a:solidFill>
              </a:rPr>
              <a:t>Phone: </a:t>
            </a:r>
            <a:r>
              <a:rPr lang="en-US" sz="2500" i="0">
                <a:solidFill>
                  <a:srgbClr val="002060"/>
                </a:solidFill>
              </a:rPr>
              <a:t>317-232-3061</a:t>
            </a:r>
            <a:endParaRPr sz="2500"/>
          </a:p>
          <a:p>
            <a:pPr marL="914377" lvl="1" indent="-403088" algn="l" rtl="0">
              <a:lnSpc>
                <a:spcPct val="94000"/>
              </a:lnSpc>
              <a:spcBef>
                <a:spcPts val="700"/>
              </a:spcBef>
              <a:spcAft>
                <a:spcPts val="0"/>
              </a:spcAft>
              <a:buClr>
                <a:srgbClr val="101D49"/>
              </a:buClr>
              <a:buSzPts val="2500"/>
              <a:buChar char="○"/>
            </a:pPr>
            <a:r>
              <a:rPr lang="en-US" sz="2500" i="0">
                <a:solidFill>
                  <a:srgbClr val="101D49"/>
                </a:solidFill>
              </a:rPr>
              <a:t>E-mail</a:t>
            </a:r>
            <a:r>
              <a:rPr lang="en-US" sz="2500" b="1" i="0">
                <a:solidFill>
                  <a:srgbClr val="101D49"/>
                </a:solidFill>
              </a:rPr>
              <a:t>:</a:t>
            </a:r>
            <a:r>
              <a:rPr lang="en-US" sz="2500" i="0">
                <a:solidFill>
                  <a:srgbClr val="101D49"/>
                </a:solidFill>
              </a:rPr>
              <a:t> </a:t>
            </a:r>
            <a:r>
              <a:rPr lang="en-US" sz="2500" i="0" u="sng">
                <a:solidFill>
                  <a:schemeClr val="hlink"/>
                </a:solidFill>
                <a:hlinkClick r:id="rId3"/>
              </a:rPr>
              <a:t>Indianaveteranspreference@idoa.in.gov</a:t>
            </a:r>
            <a:endParaRPr sz="2500" i="0"/>
          </a:p>
          <a:p>
            <a:pPr marL="914377" lvl="1" indent="-403088" algn="l" rtl="0">
              <a:lnSpc>
                <a:spcPct val="94000"/>
              </a:lnSpc>
              <a:spcBef>
                <a:spcPts val="700"/>
              </a:spcBef>
              <a:spcAft>
                <a:spcPts val="0"/>
              </a:spcAft>
              <a:buClr>
                <a:srgbClr val="101D49"/>
              </a:buClr>
              <a:buSzPts val="2500"/>
              <a:buChar char="○"/>
            </a:pPr>
            <a:r>
              <a:rPr lang="en-US" sz="2500" i="0">
                <a:solidFill>
                  <a:srgbClr val="101D49"/>
                </a:solidFill>
              </a:rPr>
              <a:t>Web: </a:t>
            </a:r>
            <a:r>
              <a:rPr lang="en-US" sz="2500" i="0" u="sng">
                <a:solidFill>
                  <a:schemeClr val="hlink"/>
                </a:solidFill>
                <a:hlinkClick r:id="rId4"/>
              </a:rPr>
              <a:t>www.in.gov/idoa/2863.htm </a:t>
            </a:r>
            <a:endParaRPr sz="2500" i="0">
              <a:solidFill>
                <a:srgbClr val="101D49"/>
              </a:solidFill>
            </a:endParaRPr>
          </a:p>
          <a:p>
            <a:pPr marL="384038" lvl="0" indent="-403088" algn="l" rtl="0">
              <a:lnSpc>
                <a:spcPct val="94000"/>
              </a:lnSpc>
              <a:spcBef>
                <a:spcPts val="1200"/>
              </a:spcBef>
              <a:spcAft>
                <a:spcPts val="0"/>
              </a:spcAft>
              <a:buClr>
                <a:srgbClr val="101D49"/>
              </a:buClr>
              <a:buSzPts val="2500"/>
              <a:buFont typeface="Noto Sans Symbols"/>
              <a:buChar char="●"/>
            </a:pPr>
            <a:r>
              <a:rPr lang="en-US" sz="2500" b="1">
                <a:solidFill>
                  <a:srgbClr val="101D49"/>
                </a:solidFill>
              </a:rPr>
              <a:t>Complete Attachment A1, IVOSB Form</a:t>
            </a:r>
            <a:endParaRPr sz="2500"/>
          </a:p>
          <a:p>
            <a:pPr marL="914377" lvl="1" indent="-403088" algn="l" rtl="0">
              <a:lnSpc>
                <a:spcPct val="94000"/>
              </a:lnSpc>
              <a:spcBef>
                <a:spcPts val="700"/>
              </a:spcBef>
              <a:spcAft>
                <a:spcPts val="0"/>
              </a:spcAft>
              <a:buClr>
                <a:srgbClr val="101D49"/>
              </a:buClr>
              <a:buSzPts val="2500"/>
              <a:buChar char="○"/>
            </a:pPr>
            <a:r>
              <a:rPr lang="en-US" sz="2500" i="0">
                <a:solidFill>
                  <a:srgbClr val="101D49"/>
                </a:solidFill>
              </a:rPr>
              <a:t>Include subcontractor letters of commitment</a:t>
            </a:r>
            <a:endParaRPr sz="2500"/>
          </a:p>
          <a:p>
            <a:pPr marL="384038" lvl="0" indent="-403088" algn="l" rtl="0">
              <a:lnSpc>
                <a:spcPct val="94000"/>
              </a:lnSpc>
              <a:spcBef>
                <a:spcPts val="1200"/>
              </a:spcBef>
              <a:spcAft>
                <a:spcPts val="0"/>
              </a:spcAft>
              <a:buClr>
                <a:srgbClr val="101D49"/>
              </a:buClr>
              <a:buSzPts val="2500"/>
              <a:buFont typeface="Noto Sans Symbols"/>
              <a:buChar char="●"/>
            </a:pPr>
            <a:r>
              <a:rPr lang="en-US" sz="2500" b="1">
                <a:solidFill>
                  <a:srgbClr val="101D49"/>
                </a:solidFill>
              </a:rPr>
              <a:t>Goals for Proposal</a:t>
            </a:r>
            <a:endParaRPr sz="2500"/>
          </a:p>
          <a:p>
            <a:pPr marL="914377" lvl="1" indent="-403088" algn="l" rtl="0">
              <a:lnSpc>
                <a:spcPct val="94000"/>
              </a:lnSpc>
              <a:spcBef>
                <a:spcPts val="700"/>
              </a:spcBef>
              <a:spcAft>
                <a:spcPts val="0"/>
              </a:spcAft>
              <a:buClr>
                <a:srgbClr val="101D49"/>
              </a:buClr>
              <a:buSzPts val="2500"/>
              <a:buChar char="○"/>
            </a:pPr>
            <a:r>
              <a:rPr lang="en-US" sz="2500" i="0">
                <a:solidFill>
                  <a:srgbClr val="101D49"/>
                </a:solidFill>
              </a:rPr>
              <a:t>3% Veteran Owned Small Business</a:t>
            </a:r>
            <a:endParaRPr sz="2500"/>
          </a:p>
          <a:p>
            <a:pPr marL="384038" lvl="0" indent="-257038" algn="l" rtl="0">
              <a:lnSpc>
                <a:spcPct val="94000"/>
              </a:lnSpc>
              <a:spcBef>
                <a:spcPts val="1200"/>
              </a:spcBef>
              <a:spcAft>
                <a:spcPts val="0"/>
              </a:spcAft>
              <a:buClr>
                <a:schemeClr val="dk2"/>
              </a:buClr>
              <a:buSzPts val="2000"/>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444" name="Google Shape;444;p27"/>
          <p:cNvPicPr preferRelativeResize="0"/>
          <p:nvPr/>
        </p:nvPicPr>
        <p:blipFill rotWithShape="1">
          <a:blip r:embed="rId3">
            <a:alphaModFix/>
          </a:blip>
          <a:srcRect/>
          <a:stretch/>
        </p:blipFill>
        <p:spPr>
          <a:xfrm>
            <a:off x="3919903" y="456631"/>
            <a:ext cx="4596705" cy="5944738"/>
          </a:xfrm>
          <a:prstGeom prst="rect">
            <a:avLst/>
          </a:prstGeom>
          <a:noFill/>
          <a:ln w="9525" cap="flat" cmpd="sng">
            <a:solidFill>
              <a:schemeClr val="dk1"/>
            </a:solidFill>
            <a:prstDash val="solid"/>
            <a:round/>
            <a:headEnd type="none" w="sm" len="sm"/>
            <a:tailEnd type="none" w="sm" len="sm"/>
          </a:ln>
        </p:spPr>
      </p:pic>
      <p:sp>
        <p:nvSpPr>
          <p:cNvPr id="445" name="Google Shape;445;p27"/>
          <p:cNvSpPr txBox="1"/>
          <p:nvPr/>
        </p:nvSpPr>
        <p:spPr>
          <a:xfrm>
            <a:off x="1806777" y="2955036"/>
            <a:ext cx="2186669" cy="12003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FF0000"/>
                </a:solidFill>
                <a:latin typeface="Calibri"/>
                <a:ea typeface="Calibri"/>
                <a:cs typeface="Calibri"/>
                <a:sym typeface="Calibri"/>
              </a:rPr>
              <a:t>Please carefully review the information in this box</a:t>
            </a:r>
            <a:endParaRPr sz="1400" b="0" i="0" u="none" strike="noStrike" cap="none">
              <a:solidFill>
                <a:srgbClr val="000000"/>
              </a:solidFill>
              <a:latin typeface="Arial"/>
              <a:ea typeface="Arial"/>
              <a:cs typeface="Arial"/>
              <a:sym typeface="Arial"/>
            </a:endParaRPr>
          </a:p>
        </p:txBody>
      </p:sp>
      <p:cxnSp>
        <p:nvCxnSpPr>
          <p:cNvPr id="446" name="Google Shape;446;p27"/>
          <p:cNvCxnSpPr/>
          <p:nvPr/>
        </p:nvCxnSpPr>
        <p:spPr>
          <a:xfrm>
            <a:off x="1959849" y="4177349"/>
            <a:ext cx="1880523" cy="0"/>
          </a:xfrm>
          <a:prstGeom prst="straightConnector1">
            <a:avLst/>
          </a:prstGeom>
          <a:noFill/>
          <a:ln w="34925" cap="flat" cmpd="sng">
            <a:solidFill>
              <a:schemeClr val="dk1"/>
            </a:solidFill>
            <a:prstDash val="solid"/>
            <a:round/>
            <a:headEnd type="none" w="sm" len="sm"/>
            <a:tailEnd type="triangle" w="med" len="med"/>
          </a:ln>
        </p:spPr>
      </p:cxnSp>
      <p:sp>
        <p:nvSpPr>
          <p:cNvPr id="447" name="Google Shape;447;p27"/>
          <p:cNvSpPr/>
          <p:nvPr/>
        </p:nvSpPr>
        <p:spPr>
          <a:xfrm>
            <a:off x="4155743" y="5957248"/>
            <a:ext cx="1705970" cy="81886"/>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28"/>
          <p:cNvSpPr txBox="1">
            <a:spLocks noGrp="1"/>
          </p:cNvSpPr>
          <p:nvPr>
            <p:ph type="title"/>
          </p:nvPr>
        </p:nvSpPr>
        <p:spPr>
          <a:xfrm>
            <a:off x="1371600" y="77117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Indiana Veteran Owned Small Business</a:t>
            </a:r>
            <a:endParaRPr/>
          </a:p>
        </p:txBody>
      </p:sp>
      <p:sp>
        <p:nvSpPr>
          <p:cNvPr id="453" name="Google Shape;453;p28"/>
          <p:cNvSpPr txBox="1">
            <a:spLocks noGrp="1"/>
          </p:cNvSpPr>
          <p:nvPr>
            <p:ph type="body" idx="1"/>
          </p:nvPr>
        </p:nvSpPr>
        <p:spPr>
          <a:xfrm>
            <a:off x="1371600" y="1845250"/>
            <a:ext cx="9601200" cy="3849872"/>
          </a:xfrm>
          <a:prstGeom prst="rect">
            <a:avLst/>
          </a:prstGeom>
          <a:noFill/>
          <a:ln>
            <a:noFill/>
          </a:ln>
        </p:spPr>
        <p:txBody>
          <a:bodyPr spcFirstLastPara="1" wrap="square" lIns="91425" tIns="45700" rIns="91425" bIns="45700" anchor="t" anchorCtr="0">
            <a:normAutofit lnSpcReduction="20000"/>
          </a:bodyPr>
          <a:lstStyle/>
          <a:p>
            <a:pPr marL="384038" lvl="0" indent="-390070" algn="l" rtl="0">
              <a:lnSpc>
                <a:spcPct val="94000"/>
              </a:lnSpc>
              <a:spcBef>
                <a:spcPts val="0"/>
              </a:spcBef>
              <a:spcAft>
                <a:spcPts val="0"/>
              </a:spcAft>
              <a:buClr>
                <a:srgbClr val="101D49"/>
              </a:buClr>
              <a:buSzPts val="2500"/>
              <a:buFont typeface="Noto Sans Symbols"/>
              <a:buChar char="●"/>
            </a:pPr>
            <a:r>
              <a:rPr lang="en-US" sz="2500" b="1">
                <a:solidFill>
                  <a:srgbClr val="101D49"/>
                </a:solidFill>
              </a:rPr>
              <a:t>Prime contractors should note the following: </a:t>
            </a:r>
            <a:endParaRPr sz="2500"/>
          </a:p>
          <a:p>
            <a:pPr marL="914377" lvl="1" indent="-390070" algn="l" rtl="0">
              <a:lnSpc>
                <a:spcPct val="94000"/>
              </a:lnSpc>
              <a:spcBef>
                <a:spcPts val="700"/>
              </a:spcBef>
              <a:spcAft>
                <a:spcPts val="0"/>
              </a:spcAft>
              <a:buClr>
                <a:srgbClr val="101D49"/>
              </a:buClr>
              <a:buSzPts val="2500"/>
              <a:buFont typeface="Calibri"/>
              <a:buChar char="○"/>
            </a:pPr>
            <a:r>
              <a:rPr lang="en-US" sz="2500" i="0">
                <a:solidFill>
                  <a:srgbClr val="101D49"/>
                </a:solidFill>
              </a:rPr>
              <a:t>Pursuant to 25 IAC 9-4-1(c), a Prime Contractor who is an IVOSB can use their own workforce to count toward the goal.</a:t>
            </a:r>
            <a:endParaRPr sz="2500"/>
          </a:p>
          <a:p>
            <a:pPr marL="914377" lvl="1" indent="-390070" algn="l" rtl="0">
              <a:lnSpc>
                <a:spcPct val="94000"/>
              </a:lnSpc>
              <a:spcBef>
                <a:spcPts val="700"/>
              </a:spcBef>
              <a:spcAft>
                <a:spcPts val="0"/>
              </a:spcAft>
              <a:buClr>
                <a:srgbClr val="101D49"/>
              </a:buClr>
              <a:buSzPts val="2500"/>
              <a:buFont typeface="Calibri"/>
              <a:buChar char="○"/>
            </a:pPr>
            <a:r>
              <a:rPr lang="en-US" sz="2500" i="0">
                <a:solidFill>
                  <a:srgbClr val="101D49"/>
                </a:solidFill>
              </a:rPr>
              <a:t>IVOSB must have a Bidder ID.</a:t>
            </a:r>
            <a:endParaRPr sz="2500"/>
          </a:p>
          <a:p>
            <a:pPr marL="914377" lvl="1" indent="-390070" algn="l" rtl="0">
              <a:lnSpc>
                <a:spcPct val="94000"/>
              </a:lnSpc>
              <a:spcBef>
                <a:spcPts val="700"/>
              </a:spcBef>
              <a:spcAft>
                <a:spcPts val="0"/>
              </a:spcAft>
              <a:buClr>
                <a:srgbClr val="101D49"/>
              </a:buClr>
              <a:buSzPts val="2500"/>
              <a:buFont typeface="Calibri"/>
              <a:buChar char="○"/>
            </a:pPr>
            <a:r>
              <a:rPr lang="en-US" sz="2500" i="0">
                <a:solidFill>
                  <a:srgbClr val="101D49"/>
                </a:solidFill>
              </a:rPr>
              <a:t>Prime contractor and/or subcontractors’ Certification Letter(s), provided by IDOA or Federal Center for Veterans Business Enterprise (</a:t>
            </a:r>
            <a:r>
              <a:rPr lang="en-US" sz="2500" i="0" u="sng">
                <a:solidFill>
                  <a:schemeClr val="hlink"/>
                </a:solidFill>
                <a:hlinkClick r:id="rId3"/>
              </a:rPr>
              <a:t>VA OSDBU</a:t>
            </a:r>
            <a:r>
              <a:rPr lang="en-US" sz="2500" i="0">
                <a:solidFill>
                  <a:srgbClr val="101D49"/>
                </a:solidFill>
              </a:rPr>
              <a:t>), must accompany the proposal to show current status of certification.</a:t>
            </a:r>
            <a:endParaRPr sz="2500"/>
          </a:p>
          <a:p>
            <a:pPr marL="914377" lvl="1" indent="-390070" algn="l" rtl="0">
              <a:lnSpc>
                <a:spcPct val="94000"/>
              </a:lnSpc>
              <a:spcBef>
                <a:spcPts val="700"/>
              </a:spcBef>
              <a:spcAft>
                <a:spcPts val="0"/>
              </a:spcAft>
              <a:buClr>
                <a:srgbClr val="101D49"/>
              </a:buClr>
              <a:buSzPts val="2500"/>
              <a:buFont typeface="Calibri"/>
              <a:buChar char="○"/>
            </a:pPr>
            <a:r>
              <a:rPr lang="en-US" sz="2500" i="0">
                <a:solidFill>
                  <a:srgbClr val="101D49"/>
                </a:solidFill>
              </a:rPr>
              <a:t>Each firm may only serve as one classification – MBE, WBE, or IVOSB (see Section 1.22 in the RFP Main Document).</a:t>
            </a:r>
            <a:endParaRPr sz="2500" i="0">
              <a:solidFill>
                <a:srgbClr val="101D49"/>
              </a:solidFill>
            </a:endParaRPr>
          </a:p>
          <a:p>
            <a:pPr marL="384038" lvl="0" indent="-266563" algn="l" rtl="0">
              <a:lnSpc>
                <a:spcPct val="94000"/>
              </a:lnSpc>
              <a:spcBef>
                <a:spcPts val="1200"/>
              </a:spcBef>
              <a:spcAft>
                <a:spcPts val="0"/>
              </a:spcAft>
              <a:buClr>
                <a:schemeClr val="dk2"/>
              </a:buClr>
              <a:buSzPts val="2000"/>
              <a:buNone/>
            </a:pP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29"/>
          <p:cNvSpPr txBox="1">
            <a:spLocks noGrp="1"/>
          </p:cNvSpPr>
          <p:nvPr>
            <p:ph type="title"/>
          </p:nvPr>
        </p:nvSpPr>
        <p:spPr>
          <a:xfrm>
            <a:off x="1371600"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Indiana Veteran Owned Small Business</a:t>
            </a:r>
            <a:endParaRPr sz="4000"/>
          </a:p>
        </p:txBody>
      </p:sp>
      <p:sp>
        <p:nvSpPr>
          <p:cNvPr id="459" name="Google Shape;459;p29"/>
          <p:cNvSpPr txBox="1">
            <a:spLocks noGrp="1"/>
          </p:cNvSpPr>
          <p:nvPr>
            <p:ph type="body" idx="1"/>
          </p:nvPr>
        </p:nvSpPr>
        <p:spPr>
          <a:xfrm>
            <a:off x="1295400" y="2093903"/>
            <a:ext cx="9601200" cy="3201111"/>
          </a:xfrm>
          <a:prstGeom prst="rect">
            <a:avLst/>
          </a:prstGeom>
          <a:noFill/>
          <a:ln>
            <a:noFill/>
          </a:ln>
        </p:spPr>
        <p:txBody>
          <a:bodyPr spcFirstLastPara="1" wrap="square" lIns="91425" tIns="45700" rIns="91425" bIns="45700" anchor="t" anchorCtr="0">
            <a:normAutofit fontScale="85000" lnSpcReduction="20000"/>
          </a:bodyPr>
          <a:lstStyle/>
          <a:p>
            <a:pPr marL="384038" lvl="0" indent="-366448" algn="l" rtl="0">
              <a:lnSpc>
                <a:spcPct val="110000"/>
              </a:lnSpc>
              <a:spcBef>
                <a:spcPts val="0"/>
              </a:spcBef>
              <a:spcAft>
                <a:spcPts val="0"/>
              </a:spcAft>
              <a:buClr>
                <a:srgbClr val="101D49"/>
              </a:buClr>
              <a:buSzPct val="100000"/>
              <a:buFont typeface="Noto Sans Symbols"/>
              <a:buChar char="●"/>
            </a:pPr>
            <a:r>
              <a:rPr lang="en-US" sz="2500" b="1">
                <a:solidFill>
                  <a:srgbClr val="101D49"/>
                </a:solidFill>
              </a:rPr>
              <a:t>Prime contractors must ensure that the proposed subcontractors meet the following criteria:</a:t>
            </a:r>
            <a:endParaRPr sz="2500"/>
          </a:p>
          <a:p>
            <a:pPr marL="914377" lvl="1" indent="-366479" algn="l" rtl="0">
              <a:lnSpc>
                <a:spcPct val="110000"/>
              </a:lnSpc>
              <a:spcBef>
                <a:spcPts val="700"/>
              </a:spcBef>
              <a:spcAft>
                <a:spcPts val="0"/>
              </a:spcAft>
              <a:buClr>
                <a:srgbClr val="101D49"/>
              </a:buClr>
              <a:buSzPct val="100000"/>
              <a:buFont typeface="Calibri"/>
              <a:buChar char="○"/>
            </a:pPr>
            <a:r>
              <a:rPr lang="en-US" sz="2500" i="0">
                <a:solidFill>
                  <a:srgbClr val="101D49"/>
                </a:solidFill>
              </a:rPr>
              <a:t>Must be listed on </a:t>
            </a:r>
            <a:r>
              <a:rPr lang="en-US" sz="2500" i="0" u="sng">
                <a:solidFill>
                  <a:schemeClr val="hlink"/>
                </a:solidFill>
                <a:hlinkClick r:id="rId3"/>
              </a:rPr>
              <a:t>VA OSDBU</a:t>
            </a:r>
            <a:r>
              <a:rPr lang="en-US" sz="2500" i="0"/>
              <a:t> </a:t>
            </a:r>
            <a:r>
              <a:rPr lang="en-US" sz="2500" i="0">
                <a:solidFill>
                  <a:srgbClr val="101D49"/>
                </a:solidFill>
              </a:rPr>
              <a:t>registry or listed on the IDOA Directory of Certified Firms, on or before the proposal due date. </a:t>
            </a:r>
            <a:endParaRPr sz="2500"/>
          </a:p>
          <a:p>
            <a:pPr marL="914377" lvl="1" indent="-366479" algn="l" rtl="0">
              <a:lnSpc>
                <a:spcPct val="110000"/>
              </a:lnSpc>
              <a:spcBef>
                <a:spcPts val="700"/>
              </a:spcBef>
              <a:spcAft>
                <a:spcPts val="0"/>
              </a:spcAft>
              <a:buClr>
                <a:srgbClr val="101D49"/>
              </a:buClr>
              <a:buSzPct val="100000"/>
              <a:buFont typeface="Calibri"/>
              <a:buChar char="○"/>
            </a:pPr>
            <a:r>
              <a:rPr lang="en-US" sz="2500" i="0">
                <a:solidFill>
                  <a:srgbClr val="101D49"/>
                </a:solidFill>
              </a:rPr>
              <a:t>Serve a Valuable Scope Contribution (VSC) on the engagement, as confirmed by the State.</a:t>
            </a:r>
            <a:endParaRPr sz="2500"/>
          </a:p>
          <a:p>
            <a:pPr marL="914377" lvl="1" indent="-366479" algn="l" rtl="0">
              <a:lnSpc>
                <a:spcPct val="110000"/>
              </a:lnSpc>
              <a:spcBef>
                <a:spcPts val="700"/>
              </a:spcBef>
              <a:spcAft>
                <a:spcPts val="0"/>
              </a:spcAft>
              <a:buClr>
                <a:srgbClr val="101D49"/>
              </a:buClr>
              <a:buSzPct val="100000"/>
              <a:buFont typeface="Calibri"/>
              <a:buChar char="○"/>
            </a:pPr>
            <a:r>
              <a:rPr lang="en-US" sz="2500" i="0">
                <a:solidFill>
                  <a:srgbClr val="101D49"/>
                </a:solidFill>
              </a:rPr>
              <a:t>Provide the goods or services specific to the contract and within the industry area for which it is certified.</a:t>
            </a:r>
            <a:endParaRPr sz="2500"/>
          </a:p>
          <a:p>
            <a:pPr marL="384038" lvl="0" indent="-285613" algn="l" rtl="0">
              <a:lnSpc>
                <a:spcPct val="94000"/>
              </a:lnSpc>
              <a:spcBef>
                <a:spcPts val="1200"/>
              </a:spcBef>
              <a:spcAft>
                <a:spcPts val="0"/>
              </a:spcAft>
              <a:buClr>
                <a:schemeClr val="dk2"/>
              </a:buClr>
              <a:buSzPct val="100000"/>
              <a:buNone/>
            </a:pPr>
            <a:endParaRPr>
              <a:solidFill>
                <a:srgbClr val="101D49"/>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30"/>
          <p:cNvSpPr txBox="1">
            <a:spLocks noGrp="1"/>
          </p:cNvSpPr>
          <p:nvPr>
            <p:ph type="title"/>
          </p:nvPr>
        </p:nvSpPr>
        <p:spPr>
          <a:xfrm>
            <a:off x="1371600" y="76964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Indiana Veteran Owned Small Business</a:t>
            </a:r>
            <a:endParaRPr sz="4000"/>
          </a:p>
        </p:txBody>
      </p:sp>
      <p:sp>
        <p:nvSpPr>
          <p:cNvPr id="465" name="Google Shape;465;p30"/>
          <p:cNvSpPr/>
          <p:nvPr/>
        </p:nvSpPr>
        <p:spPr>
          <a:xfrm rot="10800000">
            <a:off x="9343157" y="3921330"/>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1" i="0" u="none" strike="noStrike" cap="none">
              <a:solidFill>
                <a:srgbClr val="FF3300"/>
              </a:solidFill>
              <a:latin typeface="Garamond"/>
              <a:ea typeface="Garamond"/>
              <a:cs typeface="Garamond"/>
              <a:sym typeface="Garamond"/>
            </a:endParaRPr>
          </a:p>
        </p:txBody>
      </p:sp>
      <p:sp>
        <p:nvSpPr>
          <p:cNvPr id="466" name="Google Shape;466;p30"/>
          <p:cNvSpPr/>
          <p:nvPr/>
        </p:nvSpPr>
        <p:spPr>
          <a:xfrm>
            <a:off x="2172341" y="2400304"/>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1" i="0" u="none" strike="noStrike" cap="none">
              <a:solidFill>
                <a:srgbClr val="FF3300"/>
              </a:solidFill>
              <a:latin typeface="Garamond"/>
              <a:ea typeface="Garamond"/>
              <a:cs typeface="Garamond"/>
              <a:sym typeface="Garamond"/>
            </a:endParaRPr>
          </a:p>
        </p:txBody>
      </p:sp>
      <p:sp>
        <p:nvSpPr>
          <p:cNvPr id="467" name="Google Shape;467;p30"/>
          <p:cNvSpPr/>
          <p:nvPr/>
        </p:nvSpPr>
        <p:spPr>
          <a:xfrm>
            <a:off x="2172341" y="2931250"/>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1" i="0" u="none" strike="noStrike" cap="none">
              <a:solidFill>
                <a:srgbClr val="FF3300"/>
              </a:solidFill>
              <a:latin typeface="Garamond"/>
              <a:ea typeface="Garamond"/>
              <a:cs typeface="Garamond"/>
              <a:sym typeface="Garamond"/>
            </a:endParaRPr>
          </a:p>
        </p:txBody>
      </p:sp>
      <p:sp>
        <p:nvSpPr>
          <p:cNvPr id="468" name="Google Shape;468;p30"/>
          <p:cNvSpPr/>
          <p:nvPr/>
        </p:nvSpPr>
        <p:spPr>
          <a:xfrm>
            <a:off x="2172341" y="3921328"/>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1" i="0" u="none" strike="noStrike" cap="none">
              <a:solidFill>
                <a:srgbClr val="FF3300"/>
              </a:solidFill>
              <a:latin typeface="Garamond"/>
              <a:ea typeface="Garamond"/>
              <a:cs typeface="Garamond"/>
              <a:sym typeface="Garamond"/>
            </a:endParaRPr>
          </a:p>
        </p:txBody>
      </p:sp>
      <p:sp>
        <p:nvSpPr>
          <p:cNvPr id="469" name="Google Shape;469;p30"/>
          <p:cNvSpPr/>
          <p:nvPr/>
        </p:nvSpPr>
        <p:spPr>
          <a:xfrm>
            <a:off x="2172341" y="4293192"/>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1" i="0" u="none" strike="noStrike" cap="none">
              <a:solidFill>
                <a:srgbClr val="FF3300"/>
              </a:solidFill>
              <a:latin typeface="Garamond"/>
              <a:ea typeface="Garamond"/>
              <a:cs typeface="Garamond"/>
              <a:sym typeface="Garamond"/>
            </a:endParaRPr>
          </a:p>
        </p:txBody>
      </p:sp>
      <p:pic>
        <p:nvPicPr>
          <p:cNvPr id="470" name="Google Shape;470;p30"/>
          <p:cNvPicPr preferRelativeResize="0"/>
          <p:nvPr/>
        </p:nvPicPr>
        <p:blipFill>
          <a:blip r:embed="rId3">
            <a:alphaModFix/>
          </a:blip>
          <a:stretch>
            <a:fillRect/>
          </a:stretch>
        </p:blipFill>
        <p:spPr>
          <a:xfrm>
            <a:off x="2858141" y="1751202"/>
            <a:ext cx="6485016" cy="3717022"/>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31"/>
          <p:cNvSpPr txBox="1">
            <a:spLocks noGrp="1"/>
          </p:cNvSpPr>
          <p:nvPr>
            <p:ph type="title"/>
          </p:nvPr>
        </p:nvSpPr>
        <p:spPr>
          <a:xfrm>
            <a:off x="1371600" y="77218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Indiana Veteran Owned Small Business</a:t>
            </a:r>
            <a:endParaRPr sz="4000"/>
          </a:p>
        </p:txBody>
      </p:sp>
      <p:sp>
        <p:nvSpPr>
          <p:cNvPr id="476" name="Google Shape;476;p31"/>
          <p:cNvSpPr txBox="1">
            <a:spLocks noGrp="1"/>
          </p:cNvSpPr>
          <p:nvPr>
            <p:ph type="body" idx="1"/>
          </p:nvPr>
        </p:nvSpPr>
        <p:spPr>
          <a:xfrm>
            <a:off x="1371600" y="1967024"/>
            <a:ext cx="9601200" cy="4242390"/>
          </a:xfrm>
          <a:prstGeom prst="rect">
            <a:avLst/>
          </a:prstGeom>
          <a:noFill/>
          <a:ln>
            <a:noFill/>
          </a:ln>
        </p:spPr>
        <p:txBody>
          <a:bodyPr spcFirstLastPara="1" wrap="square" lIns="91425" tIns="45700" rIns="91425" bIns="45700" anchor="t" anchorCtr="0">
            <a:normAutofit fontScale="85000" lnSpcReduction="10000"/>
          </a:bodyPr>
          <a:lstStyle/>
          <a:p>
            <a:pPr marL="384038" lvl="0" indent="-373560" algn="l" rtl="0">
              <a:lnSpc>
                <a:spcPct val="94000"/>
              </a:lnSpc>
              <a:spcBef>
                <a:spcPts val="0"/>
              </a:spcBef>
              <a:spcAft>
                <a:spcPts val="0"/>
              </a:spcAft>
              <a:buClr>
                <a:srgbClr val="101D49"/>
              </a:buClr>
              <a:buSzPct val="100000"/>
              <a:buFont typeface="Noto Sans Symbols"/>
              <a:buChar char="●"/>
            </a:pPr>
            <a:r>
              <a:rPr lang="en-US" sz="2200" b="1">
                <a:solidFill>
                  <a:srgbClr val="101D49"/>
                </a:solidFill>
              </a:rPr>
              <a:t>New Process - </a:t>
            </a:r>
            <a:r>
              <a:rPr lang="en-US" sz="2200">
                <a:solidFill>
                  <a:srgbClr val="101D49"/>
                </a:solidFill>
              </a:rPr>
              <a:t>IVOSB scoring is conducted based on 5 points plus a possible 1 bonus point scale.</a:t>
            </a:r>
            <a:endParaRPr/>
          </a:p>
          <a:p>
            <a:pPr marL="530339" lvl="1" indent="0" algn="l" rtl="0">
              <a:lnSpc>
                <a:spcPct val="94000"/>
              </a:lnSpc>
              <a:spcBef>
                <a:spcPts val="607"/>
              </a:spcBef>
              <a:spcAft>
                <a:spcPts val="0"/>
              </a:spcAft>
              <a:buClr>
                <a:srgbClr val="101D49"/>
              </a:buClr>
              <a:buSzPct val="100000"/>
              <a:buNone/>
            </a:pPr>
            <a:r>
              <a:rPr lang="en-US" sz="2200" i="0">
                <a:solidFill>
                  <a:srgbClr val="101D49"/>
                </a:solidFill>
              </a:rPr>
              <a:t> IVOSB: Possible 5 points + 1 bonus point</a:t>
            </a:r>
            <a:endParaRPr/>
          </a:p>
          <a:p>
            <a:pPr marL="234950" lvl="1" indent="-105727" algn="l" rtl="0">
              <a:lnSpc>
                <a:spcPct val="94000"/>
              </a:lnSpc>
              <a:spcBef>
                <a:spcPts val="700"/>
              </a:spcBef>
              <a:spcAft>
                <a:spcPts val="0"/>
              </a:spcAft>
              <a:buClr>
                <a:schemeClr val="dk2"/>
              </a:buClr>
              <a:buSzPct val="100000"/>
              <a:buFont typeface="Noto Sans Symbols"/>
              <a:buNone/>
            </a:pPr>
            <a:endParaRPr sz="2200" i="0">
              <a:solidFill>
                <a:srgbClr val="101D49"/>
              </a:solidFill>
            </a:endParaRPr>
          </a:p>
          <a:p>
            <a:pPr marL="384038" lvl="0" indent="-373560" algn="l" rtl="0">
              <a:lnSpc>
                <a:spcPct val="94000"/>
              </a:lnSpc>
              <a:spcBef>
                <a:spcPts val="607"/>
              </a:spcBef>
              <a:spcAft>
                <a:spcPts val="0"/>
              </a:spcAft>
              <a:buClr>
                <a:srgbClr val="101D49"/>
              </a:buClr>
              <a:buSzPct val="100000"/>
              <a:buFont typeface="Noto Sans Symbols"/>
              <a:buChar char="●"/>
            </a:pPr>
            <a:r>
              <a:rPr lang="en-US" sz="2200" b="1">
                <a:solidFill>
                  <a:srgbClr val="101D49"/>
                </a:solidFill>
              </a:rPr>
              <a:t>Professional Services Scoring Methodology:</a:t>
            </a:r>
            <a:endParaRPr/>
          </a:p>
          <a:p>
            <a:pPr marL="574675" lvl="1" indent="-332422" algn="l" rtl="0">
              <a:lnSpc>
                <a:spcPct val="94000"/>
              </a:lnSpc>
              <a:spcBef>
                <a:spcPts val="607"/>
              </a:spcBef>
              <a:spcAft>
                <a:spcPts val="0"/>
              </a:spcAft>
              <a:buClr>
                <a:srgbClr val="101D49"/>
              </a:buClr>
              <a:buSzPct val="100000"/>
              <a:buChar char="○"/>
            </a:pPr>
            <a:r>
              <a:rPr lang="en-US" sz="2200" i="0">
                <a:solidFill>
                  <a:srgbClr val="101D49"/>
                </a:solidFill>
              </a:rPr>
              <a:t>The points will be awarded on the following schedule:</a:t>
            </a:r>
            <a:endParaRPr/>
          </a:p>
          <a:p>
            <a:pPr marL="574675" lvl="1" indent="-231330" algn="l" rtl="0">
              <a:lnSpc>
                <a:spcPct val="94000"/>
              </a:lnSpc>
              <a:spcBef>
                <a:spcPts val="551"/>
              </a:spcBef>
              <a:spcAft>
                <a:spcPts val="0"/>
              </a:spcAft>
              <a:buClr>
                <a:schemeClr val="dk2"/>
              </a:buClr>
              <a:buSzPct val="100000"/>
              <a:buNone/>
            </a:pPr>
            <a:endParaRPr sz="1900" i="0">
              <a:solidFill>
                <a:srgbClr val="101D49"/>
              </a:solidFill>
            </a:endParaRPr>
          </a:p>
          <a:p>
            <a:pPr marL="231775" lvl="1" indent="0" algn="l" rtl="0">
              <a:lnSpc>
                <a:spcPct val="94000"/>
              </a:lnSpc>
              <a:spcBef>
                <a:spcPts val="551"/>
              </a:spcBef>
              <a:spcAft>
                <a:spcPts val="0"/>
              </a:spcAft>
              <a:buClr>
                <a:schemeClr val="dk2"/>
              </a:buClr>
              <a:buSzPct val="100000"/>
              <a:buNone/>
            </a:pPr>
            <a:endParaRPr sz="1900" i="0">
              <a:solidFill>
                <a:srgbClr val="101D49"/>
              </a:solidFill>
            </a:endParaRPr>
          </a:p>
          <a:p>
            <a:pPr marL="574675" lvl="1" indent="-332422" algn="l" rtl="0">
              <a:lnSpc>
                <a:spcPct val="94000"/>
              </a:lnSpc>
              <a:spcBef>
                <a:spcPts val="607"/>
              </a:spcBef>
              <a:spcAft>
                <a:spcPts val="0"/>
              </a:spcAft>
              <a:buClr>
                <a:srgbClr val="101D49"/>
              </a:buClr>
              <a:buSzPct val="100000"/>
              <a:buChar char="○"/>
            </a:pPr>
            <a:r>
              <a:rPr lang="en-US" sz="2200" i="0">
                <a:solidFill>
                  <a:srgbClr val="101D49"/>
                </a:solidFill>
              </a:rPr>
              <a:t>Fractional points will be awarded based upon a graduated scale between whole points. (e.g. a 0.3% commitment will receive .5 points and a 1.5% commitment will receive 2.5 points).</a:t>
            </a:r>
            <a:endParaRPr/>
          </a:p>
          <a:p>
            <a:pPr marL="574675" lvl="1" indent="-332422" algn="l" rtl="0">
              <a:lnSpc>
                <a:spcPct val="94000"/>
              </a:lnSpc>
              <a:spcBef>
                <a:spcPts val="607"/>
              </a:spcBef>
              <a:spcAft>
                <a:spcPts val="0"/>
              </a:spcAft>
              <a:buClr>
                <a:srgbClr val="101D49"/>
              </a:buClr>
              <a:buSzPct val="100000"/>
              <a:buChar char="○"/>
            </a:pPr>
            <a:r>
              <a:rPr lang="en-US" sz="2200" i="0">
                <a:solidFill>
                  <a:srgbClr val="101D49"/>
                </a:solidFill>
              </a:rPr>
              <a:t>Submissions of 0% participation will result in a deduction of 1 point in each category.</a:t>
            </a:r>
            <a:endParaRPr/>
          </a:p>
          <a:p>
            <a:pPr marL="574675" lvl="1" indent="-332422" algn="l" rtl="0">
              <a:lnSpc>
                <a:spcPct val="94000"/>
              </a:lnSpc>
              <a:spcBef>
                <a:spcPts val="607"/>
              </a:spcBef>
              <a:spcAft>
                <a:spcPts val="0"/>
              </a:spcAft>
              <a:buClr>
                <a:srgbClr val="101D49"/>
              </a:buClr>
              <a:buSzPct val="100000"/>
              <a:buChar char="○"/>
            </a:pPr>
            <a:r>
              <a:rPr lang="en-US" sz="2200" i="0">
                <a:solidFill>
                  <a:srgbClr val="101D49"/>
                </a:solidFill>
              </a:rPr>
              <a:t>The highest submission which exceeds the goal will receive 6 points (5 points plus 1 bonus point). In case of a tie both firms will receive 6 points. </a:t>
            </a:r>
            <a:endParaRPr/>
          </a:p>
          <a:p>
            <a:pPr marL="384038" lvl="0" indent="-266563" algn="l" rtl="0">
              <a:lnSpc>
                <a:spcPct val="94000"/>
              </a:lnSpc>
              <a:spcBef>
                <a:spcPts val="1200"/>
              </a:spcBef>
              <a:spcAft>
                <a:spcPts val="0"/>
              </a:spcAft>
              <a:buClr>
                <a:schemeClr val="dk2"/>
              </a:buClr>
              <a:buSzPct val="100000"/>
              <a:buNone/>
            </a:pPr>
            <a:endParaRPr/>
          </a:p>
        </p:txBody>
      </p:sp>
      <p:graphicFrame>
        <p:nvGraphicFramePr>
          <p:cNvPr id="477" name="Google Shape;477;p31"/>
          <p:cNvGraphicFramePr/>
          <p:nvPr/>
        </p:nvGraphicFramePr>
        <p:xfrm>
          <a:off x="2083241" y="3836779"/>
          <a:ext cx="5828375" cy="502940"/>
        </p:xfrm>
        <a:graphic>
          <a:graphicData uri="http://schemas.openxmlformats.org/drawingml/2006/table">
            <a:tbl>
              <a:tblPr firstRow="1" bandRow="1">
                <a:noFill/>
                <a:tableStyleId>{D735A771-7853-4FE5-A003-58938AD355AC}</a:tableStyleId>
              </a:tblPr>
              <a:tblGrid>
                <a:gridCol w="832625">
                  <a:extLst>
                    <a:ext uri="{9D8B030D-6E8A-4147-A177-3AD203B41FA5}">
                      <a16:colId xmlns:a16="http://schemas.microsoft.com/office/drawing/2014/main" val="20000"/>
                    </a:ext>
                  </a:extLst>
                </a:gridCol>
                <a:gridCol w="832625">
                  <a:extLst>
                    <a:ext uri="{9D8B030D-6E8A-4147-A177-3AD203B41FA5}">
                      <a16:colId xmlns:a16="http://schemas.microsoft.com/office/drawing/2014/main" val="20001"/>
                    </a:ext>
                  </a:extLst>
                </a:gridCol>
                <a:gridCol w="832625">
                  <a:extLst>
                    <a:ext uri="{9D8B030D-6E8A-4147-A177-3AD203B41FA5}">
                      <a16:colId xmlns:a16="http://schemas.microsoft.com/office/drawing/2014/main" val="20002"/>
                    </a:ext>
                  </a:extLst>
                </a:gridCol>
                <a:gridCol w="832625">
                  <a:extLst>
                    <a:ext uri="{9D8B030D-6E8A-4147-A177-3AD203B41FA5}">
                      <a16:colId xmlns:a16="http://schemas.microsoft.com/office/drawing/2014/main" val="20003"/>
                    </a:ext>
                  </a:extLst>
                </a:gridCol>
                <a:gridCol w="832625">
                  <a:extLst>
                    <a:ext uri="{9D8B030D-6E8A-4147-A177-3AD203B41FA5}">
                      <a16:colId xmlns:a16="http://schemas.microsoft.com/office/drawing/2014/main" val="20004"/>
                    </a:ext>
                  </a:extLst>
                </a:gridCol>
                <a:gridCol w="832625">
                  <a:extLst>
                    <a:ext uri="{9D8B030D-6E8A-4147-A177-3AD203B41FA5}">
                      <a16:colId xmlns:a16="http://schemas.microsoft.com/office/drawing/2014/main" val="20005"/>
                    </a:ext>
                  </a:extLst>
                </a:gridCol>
                <a:gridCol w="832625">
                  <a:extLst>
                    <a:ext uri="{9D8B030D-6E8A-4147-A177-3AD203B41FA5}">
                      <a16:colId xmlns:a16="http://schemas.microsoft.com/office/drawing/2014/main" val="20006"/>
                    </a:ext>
                  </a:extLst>
                </a:gridCol>
              </a:tblGrid>
              <a:tr h="241750">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0%</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0.6%</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1.2%</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1.8%</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2.4%</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3%</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41750">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Pts.</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2</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3</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4</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5</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32"/>
          <p:cNvSpPr txBox="1">
            <a:spLocks noGrp="1"/>
          </p:cNvSpPr>
          <p:nvPr>
            <p:ph type="title"/>
          </p:nvPr>
        </p:nvSpPr>
        <p:spPr>
          <a:xfrm>
            <a:off x="1371600" y="77043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IDOA Subcontractor Scoring</a:t>
            </a:r>
            <a:endParaRPr/>
          </a:p>
        </p:txBody>
      </p:sp>
      <p:sp>
        <p:nvSpPr>
          <p:cNvPr id="484" name="Google Shape;484;p32"/>
          <p:cNvSpPr txBox="1">
            <a:spLocks noGrp="1"/>
          </p:cNvSpPr>
          <p:nvPr>
            <p:ph type="body" idx="1"/>
          </p:nvPr>
        </p:nvSpPr>
        <p:spPr>
          <a:xfrm>
            <a:off x="1371600" y="2286005"/>
            <a:ext cx="9601200" cy="517354"/>
          </a:xfrm>
          <a:prstGeom prst="rect">
            <a:avLst/>
          </a:prstGeom>
          <a:noFill/>
          <a:ln>
            <a:noFill/>
          </a:ln>
        </p:spPr>
        <p:txBody>
          <a:bodyPr spcFirstLastPara="1" wrap="square" lIns="91425" tIns="45700" rIns="91425" bIns="45700" anchor="t" anchorCtr="0">
            <a:normAutofit/>
          </a:bodyPr>
          <a:lstStyle/>
          <a:p>
            <a:pPr marL="0" lvl="0" indent="0" algn="ctr" rtl="0">
              <a:lnSpc>
                <a:spcPct val="94000"/>
              </a:lnSpc>
              <a:spcBef>
                <a:spcPts val="0"/>
              </a:spcBef>
              <a:spcAft>
                <a:spcPts val="0"/>
              </a:spcAft>
              <a:buClr>
                <a:schemeClr val="dk1"/>
              </a:buClr>
              <a:buSzPts val="2000"/>
              <a:buNone/>
            </a:pPr>
            <a:r>
              <a:rPr lang="en-US" b="1">
                <a:solidFill>
                  <a:schemeClr val="dk1"/>
                </a:solidFill>
              </a:rPr>
              <a:t>RFP MBE/WBE/IVOSB Scoring Example</a:t>
            </a:r>
            <a:endParaRPr/>
          </a:p>
          <a:p>
            <a:pPr marL="384038" lvl="0" indent="-257038" algn="l" rtl="0">
              <a:lnSpc>
                <a:spcPct val="94000"/>
              </a:lnSpc>
              <a:spcBef>
                <a:spcPts val="1200"/>
              </a:spcBef>
              <a:spcAft>
                <a:spcPts val="0"/>
              </a:spcAft>
              <a:buClr>
                <a:schemeClr val="dk2"/>
              </a:buClr>
              <a:buSzPts val="2000"/>
              <a:buNone/>
            </a:pPr>
            <a:endParaRPr/>
          </a:p>
        </p:txBody>
      </p:sp>
      <p:graphicFrame>
        <p:nvGraphicFramePr>
          <p:cNvPr id="485" name="Google Shape;485;p32"/>
          <p:cNvGraphicFramePr/>
          <p:nvPr/>
        </p:nvGraphicFramePr>
        <p:xfrm>
          <a:off x="1346868" y="2803359"/>
          <a:ext cx="9650600" cy="2633800"/>
        </p:xfrm>
        <a:graphic>
          <a:graphicData uri="http://schemas.openxmlformats.org/drawingml/2006/table">
            <a:tbl>
              <a:tblPr firstRow="1" bandRow="1">
                <a:noFill/>
                <a:tableStyleId>{609786A9-4F81-476E-8A61-09DF0C37A062}</a:tableStyleId>
              </a:tblPr>
              <a:tblGrid>
                <a:gridCol w="1206325">
                  <a:extLst>
                    <a:ext uri="{9D8B030D-6E8A-4147-A177-3AD203B41FA5}">
                      <a16:colId xmlns:a16="http://schemas.microsoft.com/office/drawing/2014/main" val="20000"/>
                    </a:ext>
                  </a:extLst>
                </a:gridCol>
                <a:gridCol w="1206325">
                  <a:extLst>
                    <a:ext uri="{9D8B030D-6E8A-4147-A177-3AD203B41FA5}">
                      <a16:colId xmlns:a16="http://schemas.microsoft.com/office/drawing/2014/main" val="20001"/>
                    </a:ext>
                  </a:extLst>
                </a:gridCol>
                <a:gridCol w="1206325">
                  <a:extLst>
                    <a:ext uri="{9D8B030D-6E8A-4147-A177-3AD203B41FA5}">
                      <a16:colId xmlns:a16="http://schemas.microsoft.com/office/drawing/2014/main" val="20002"/>
                    </a:ext>
                  </a:extLst>
                </a:gridCol>
                <a:gridCol w="1206325">
                  <a:extLst>
                    <a:ext uri="{9D8B030D-6E8A-4147-A177-3AD203B41FA5}">
                      <a16:colId xmlns:a16="http://schemas.microsoft.com/office/drawing/2014/main" val="20003"/>
                    </a:ext>
                  </a:extLst>
                </a:gridCol>
                <a:gridCol w="1206325">
                  <a:extLst>
                    <a:ext uri="{9D8B030D-6E8A-4147-A177-3AD203B41FA5}">
                      <a16:colId xmlns:a16="http://schemas.microsoft.com/office/drawing/2014/main" val="20004"/>
                    </a:ext>
                  </a:extLst>
                </a:gridCol>
                <a:gridCol w="1206325">
                  <a:extLst>
                    <a:ext uri="{9D8B030D-6E8A-4147-A177-3AD203B41FA5}">
                      <a16:colId xmlns:a16="http://schemas.microsoft.com/office/drawing/2014/main" val="20005"/>
                    </a:ext>
                  </a:extLst>
                </a:gridCol>
                <a:gridCol w="1206325">
                  <a:extLst>
                    <a:ext uri="{9D8B030D-6E8A-4147-A177-3AD203B41FA5}">
                      <a16:colId xmlns:a16="http://schemas.microsoft.com/office/drawing/2014/main" val="20006"/>
                    </a:ext>
                  </a:extLst>
                </a:gridCol>
                <a:gridCol w="1206325">
                  <a:extLst>
                    <a:ext uri="{9D8B030D-6E8A-4147-A177-3AD203B41FA5}">
                      <a16:colId xmlns:a16="http://schemas.microsoft.com/office/drawing/2014/main" val="20007"/>
                    </a:ext>
                  </a:extLst>
                </a:gridCol>
              </a:tblGrid>
              <a:tr h="426625">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Calibri"/>
                          <a:ea typeface="Calibri"/>
                          <a:cs typeface="Calibri"/>
                          <a:sym typeface="Calibri"/>
                        </a:rPr>
                        <a:t>Bidder</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Calibri"/>
                          <a:ea typeface="Calibri"/>
                          <a:cs typeface="Calibri"/>
                          <a:sym typeface="Calibri"/>
                        </a:rPr>
                        <a:t>MBE %</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Calibri"/>
                          <a:ea typeface="Calibri"/>
                          <a:cs typeface="Calibri"/>
                          <a:sym typeface="Calibri"/>
                        </a:rPr>
                        <a:t>Pts.</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Calibri"/>
                          <a:ea typeface="Calibri"/>
                          <a:cs typeface="Calibri"/>
                          <a:sym typeface="Calibri"/>
                        </a:rPr>
                        <a:t>WBE %</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Calibri"/>
                          <a:ea typeface="Calibri"/>
                          <a:cs typeface="Calibri"/>
                          <a:sym typeface="Calibri"/>
                        </a:rPr>
                        <a:t>Pts.</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Calibri"/>
                          <a:ea typeface="Calibri"/>
                          <a:cs typeface="Calibri"/>
                          <a:sym typeface="Calibri"/>
                        </a:rPr>
                        <a:t>IVOSB %</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Calibri"/>
                          <a:ea typeface="Calibri"/>
                          <a:cs typeface="Calibri"/>
                          <a:sym typeface="Calibri"/>
                        </a:rPr>
                        <a:t>Pts.</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Calibri"/>
                          <a:ea typeface="Calibri"/>
                          <a:cs typeface="Calibri"/>
                          <a:sym typeface="Calibri"/>
                        </a:rPr>
                        <a:t>Total Pts.</a:t>
                      </a:r>
                      <a:endParaRPr sz="1400" u="none" strike="noStrike" cap="none"/>
                    </a:p>
                  </a:txBody>
                  <a:tcPr marL="91450" marR="91450" marT="45725" marB="45725" anchor="ctr"/>
                </a:tc>
                <a:extLst>
                  <a:ext uri="{0D108BD9-81ED-4DB2-BD59-A6C34878D82A}">
                    <a16:rowId xmlns:a16="http://schemas.microsoft.com/office/drawing/2014/main" val="10000"/>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1</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12.0%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5.0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10.0%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6.0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3.5%</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6.0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17.00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1"/>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2</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6.0%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3.75</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4.0%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2.5</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1.8%</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9.25</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2"/>
                  </a:ext>
                </a:extLst>
              </a:tr>
              <a:tr h="50067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3</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8.0%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5.0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8.0%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5.0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5.0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15.00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3"/>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4</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16.0%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6.0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0.2%</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0.6%</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7.00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4"/>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5</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-1.0</a:t>
                      </a:r>
                      <a:endParaRPr sz="14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0.0%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33"/>
          <p:cNvSpPr txBox="1">
            <a:spLocks noGrp="1"/>
          </p:cNvSpPr>
          <p:nvPr>
            <p:ph type="body" idx="2"/>
          </p:nvPr>
        </p:nvSpPr>
        <p:spPr>
          <a:xfrm>
            <a:off x="1361712" y="1713794"/>
            <a:ext cx="4443984" cy="437694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200"/>
              <a:buNone/>
            </a:pPr>
            <a:r>
              <a:rPr lang="en-US" sz="1800" b="1">
                <a:solidFill>
                  <a:srgbClr val="101D49"/>
                </a:solidFill>
              </a:rPr>
              <a:t>Pay Audit System</a:t>
            </a:r>
            <a:endParaRPr sz="1800"/>
          </a:p>
          <a:p>
            <a:pPr marL="384038" lvl="0" indent="-369115" algn="l" rtl="0">
              <a:lnSpc>
                <a:spcPct val="94000"/>
              </a:lnSpc>
              <a:spcBef>
                <a:spcPts val="1200"/>
              </a:spcBef>
              <a:spcAft>
                <a:spcPts val="0"/>
              </a:spcAft>
              <a:buClr>
                <a:srgbClr val="101D49"/>
              </a:buClr>
              <a:buSzPts val="1800"/>
              <a:buChar char="●"/>
            </a:pPr>
            <a:r>
              <a:rPr lang="en-US" sz="1800">
                <a:solidFill>
                  <a:srgbClr val="101D49"/>
                </a:solidFill>
              </a:rPr>
              <a:t>Tool utilized to monitor the state’s diversity spend for subcontractors.</a:t>
            </a:r>
            <a:endParaRPr sz="1800"/>
          </a:p>
          <a:p>
            <a:pPr marL="384038" lvl="0" indent="-369115" algn="l" rtl="0">
              <a:lnSpc>
                <a:spcPct val="94000"/>
              </a:lnSpc>
              <a:spcBef>
                <a:spcPts val="1200"/>
              </a:spcBef>
              <a:spcAft>
                <a:spcPts val="0"/>
              </a:spcAft>
              <a:buClr>
                <a:srgbClr val="101D49"/>
              </a:buClr>
              <a:buSzPts val="1800"/>
              <a:buChar char="●"/>
            </a:pPr>
            <a:r>
              <a:rPr lang="en-US" sz="1800">
                <a:solidFill>
                  <a:srgbClr val="101D49"/>
                </a:solidFill>
              </a:rPr>
              <a:t>Selected primes and subcontractors are required to report payments submitted or received through this web-based tool.</a:t>
            </a:r>
            <a:endParaRPr sz="1800"/>
          </a:p>
          <a:p>
            <a:pPr marL="384038" lvl="0" indent="-369115" algn="l" rtl="0">
              <a:lnSpc>
                <a:spcPct val="94000"/>
              </a:lnSpc>
              <a:spcBef>
                <a:spcPts val="1200"/>
              </a:spcBef>
              <a:spcAft>
                <a:spcPts val="0"/>
              </a:spcAft>
              <a:buClr>
                <a:srgbClr val="101D49"/>
              </a:buClr>
              <a:buSzPts val="1800"/>
              <a:buChar char="●"/>
            </a:pPr>
            <a:r>
              <a:rPr lang="en-US" sz="1800">
                <a:solidFill>
                  <a:srgbClr val="101D49"/>
                </a:solidFill>
              </a:rPr>
              <a:t>Based on contract terms payments should be reported monthly or quarterly.</a:t>
            </a:r>
            <a:endParaRPr sz="1800"/>
          </a:p>
          <a:p>
            <a:pPr marL="384038" lvl="0" indent="-369115" algn="l" rtl="0">
              <a:lnSpc>
                <a:spcPct val="94000"/>
              </a:lnSpc>
              <a:spcBef>
                <a:spcPts val="1200"/>
              </a:spcBef>
              <a:spcAft>
                <a:spcPts val="0"/>
              </a:spcAft>
              <a:buClr>
                <a:srgbClr val="101D49"/>
              </a:buClr>
              <a:buSzPts val="1800"/>
              <a:buChar char="●"/>
            </a:pPr>
            <a:r>
              <a:rPr lang="en-US" sz="1800" b="1">
                <a:solidFill>
                  <a:srgbClr val="101D49"/>
                </a:solidFill>
              </a:rPr>
              <a:t>Questions? </a:t>
            </a:r>
            <a:r>
              <a:rPr lang="en-US" sz="1800">
                <a:solidFill>
                  <a:srgbClr val="101D49"/>
                </a:solidFill>
              </a:rPr>
              <a:t>Contact Division of Supplier Diversity.</a:t>
            </a:r>
            <a:endParaRPr sz="1800"/>
          </a:p>
          <a:p>
            <a:pPr marL="914377" lvl="1" indent="-369115" algn="l" rtl="0">
              <a:lnSpc>
                <a:spcPct val="94000"/>
              </a:lnSpc>
              <a:spcBef>
                <a:spcPts val="700"/>
              </a:spcBef>
              <a:spcAft>
                <a:spcPts val="0"/>
              </a:spcAft>
              <a:buClr>
                <a:srgbClr val="4C7C99"/>
              </a:buClr>
              <a:buSzPts val="1800"/>
              <a:buChar char="○"/>
            </a:pPr>
            <a:r>
              <a:rPr lang="en-US" sz="1800" i="0" u="sng">
                <a:solidFill>
                  <a:srgbClr val="4C7C99"/>
                </a:solidFill>
                <a:hlinkClick r:id="rId3">
                  <a:extLst>
                    <a:ext uri="{A12FA001-AC4F-418D-AE19-62706E023703}">
                      <ahyp:hlinkClr xmlns:ahyp="http://schemas.microsoft.com/office/drawing/2018/hyperlinkcolor" val="tx"/>
                    </a:ext>
                  </a:extLst>
                </a:hlinkClick>
              </a:rPr>
              <a:t>mwbecompliance@idoa.in.gov</a:t>
            </a:r>
            <a:r>
              <a:rPr lang="en-US" sz="1800" i="0">
                <a:solidFill>
                  <a:srgbClr val="4C7C99"/>
                </a:solidFill>
              </a:rPr>
              <a:t> </a:t>
            </a:r>
            <a:endParaRPr sz="1800"/>
          </a:p>
          <a:p>
            <a:pPr marL="914377" lvl="1" indent="-369115" algn="l" rtl="0">
              <a:lnSpc>
                <a:spcPct val="94000"/>
              </a:lnSpc>
              <a:spcBef>
                <a:spcPts val="700"/>
              </a:spcBef>
              <a:spcAft>
                <a:spcPts val="0"/>
              </a:spcAft>
              <a:buClr>
                <a:srgbClr val="4C7C99"/>
              </a:buClr>
              <a:buSzPts val="1800"/>
              <a:buChar char="○"/>
            </a:pPr>
            <a:r>
              <a:rPr lang="en-US" sz="1800" i="0" u="sng">
                <a:solidFill>
                  <a:srgbClr val="4C7C99"/>
                </a:solidFill>
                <a:hlinkClick r:id="rId4">
                  <a:extLst>
                    <a:ext uri="{A12FA001-AC4F-418D-AE19-62706E023703}">
                      <ahyp:hlinkClr xmlns:ahyp="http://schemas.microsoft.com/office/drawing/2018/hyperlinkcolor" val="tx"/>
                    </a:ext>
                  </a:extLst>
                </a:hlinkClick>
              </a:rPr>
              <a:t>www.in.gov/idoa/mwbe/payaudit.htm</a:t>
            </a:r>
            <a:r>
              <a:rPr lang="en-US" sz="1800" i="0">
                <a:solidFill>
                  <a:srgbClr val="4C7C99"/>
                </a:solidFill>
              </a:rPr>
              <a:t> </a:t>
            </a:r>
            <a:endParaRPr sz="1800"/>
          </a:p>
          <a:p>
            <a:pPr marL="384038" lvl="0" indent="-266563" algn="l" rtl="0">
              <a:lnSpc>
                <a:spcPct val="94000"/>
              </a:lnSpc>
              <a:spcBef>
                <a:spcPts val="1200"/>
              </a:spcBef>
              <a:spcAft>
                <a:spcPts val="0"/>
              </a:spcAft>
              <a:buClr>
                <a:schemeClr val="dk2"/>
              </a:buClr>
              <a:buSzPts val="2000"/>
              <a:buNone/>
            </a:pPr>
            <a:endParaRPr>
              <a:solidFill>
                <a:schemeClr val="dk1"/>
              </a:solidFill>
            </a:endParaRPr>
          </a:p>
        </p:txBody>
      </p:sp>
      <p:sp>
        <p:nvSpPr>
          <p:cNvPr id="492" name="Google Shape;492;p33"/>
          <p:cNvSpPr txBox="1">
            <a:spLocks noGrp="1"/>
          </p:cNvSpPr>
          <p:nvPr>
            <p:ph type="title"/>
          </p:nvPr>
        </p:nvSpPr>
        <p:spPr>
          <a:xfrm>
            <a:off x="1371600" y="76726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Subcontractor Compliance</a:t>
            </a:r>
            <a:endParaRPr/>
          </a:p>
        </p:txBody>
      </p:sp>
      <p:grpSp>
        <p:nvGrpSpPr>
          <p:cNvPr id="493" name="Google Shape;493;p33"/>
          <p:cNvGrpSpPr/>
          <p:nvPr/>
        </p:nvGrpSpPr>
        <p:grpSpPr>
          <a:xfrm>
            <a:off x="6566029" y="2105529"/>
            <a:ext cx="4178424" cy="3626809"/>
            <a:chOff x="968121" y="965163"/>
            <a:chExt cx="6569665" cy="4687710"/>
          </a:xfrm>
        </p:grpSpPr>
        <p:pic>
          <p:nvPicPr>
            <p:cNvPr id="494" name="Google Shape;494;p33" descr="C:\Users\Fable\AppData\Local\Microsoft\Windows\Temporary Internet Files\Content.IE5\X5T015VL\MC900431505[1].png"/>
            <p:cNvPicPr preferRelativeResize="0"/>
            <p:nvPr/>
          </p:nvPicPr>
          <p:blipFill rotWithShape="1">
            <a:blip r:embed="rId5">
              <a:alphaModFix/>
            </a:blip>
            <a:srcRect/>
            <a:stretch/>
          </p:blipFill>
          <p:spPr>
            <a:xfrm>
              <a:off x="6466895" y="2068628"/>
              <a:ext cx="1031240" cy="1031239"/>
            </a:xfrm>
            <a:prstGeom prst="rect">
              <a:avLst/>
            </a:prstGeom>
            <a:noFill/>
            <a:ln>
              <a:noFill/>
            </a:ln>
          </p:spPr>
        </p:pic>
        <p:sp>
          <p:nvSpPr>
            <p:cNvPr id="495" name="Google Shape;495;p33"/>
            <p:cNvSpPr txBox="1"/>
            <p:nvPr/>
          </p:nvSpPr>
          <p:spPr>
            <a:xfrm>
              <a:off x="6337636" y="3230032"/>
              <a:ext cx="1200150" cy="9583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Pay Audit System</a:t>
              </a:r>
              <a:endParaRPr sz="1400" b="0" i="0" u="none" strike="noStrike" cap="none">
                <a:solidFill>
                  <a:srgbClr val="000000"/>
                </a:solidFill>
                <a:latin typeface="Arial"/>
                <a:ea typeface="Arial"/>
                <a:cs typeface="Arial"/>
                <a:sym typeface="Arial"/>
              </a:endParaRPr>
            </a:p>
          </p:txBody>
        </p:sp>
        <p:pic>
          <p:nvPicPr>
            <p:cNvPr id="496" name="Google Shape;496;p33" descr="C:\Users\Fable\AppData\Local\Microsoft\Windows\Temporary Internet Files\Content.IE5\8ORMKK27\MC900433941[1].png"/>
            <p:cNvPicPr preferRelativeResize="0"/>
            <p:nvPr/>
          </p:nvPicPr>
          <p:blipFill rotWithShape="1">
            <a:blip r:embed="rId6">
              <a:alphaModFix/>
            </a:blip>
            <a:srcRect/>
            <a:stretch/>
          </p:blipFill>
          <p:spPr>
            <a:xfrm>
              <a:off x="1583634" y="965163"/>
              <a:ext cx="1432667" cy="1432667"/>
            </a:xfrm>
            <a:prstGeom prst="rect">
              <a:avLst/>
            </a:prstGeom>
            <a:noFill/>
            <a:ln>
              <a:noFill/>
            </a:ln>
          </p:spPr>
        </p:pic>
        <p:sp>
          <p:nvSpPr>
            <p:cNvPr id="497" name="Google Shape;497;p33"/>
            <p:cNvSpPr txBox="1"/>
            <p:nvPr/>
          </p:nvSpPr>
          <p:spPr>
            <a:xfrm>
              <a:off x="1822743" y="2332230"/>
              <a:ext cx="1198562"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Prime</a:t>
              </a:r>
              <a:endParaRPr sz="1400" b="0" i="0" u="none" strike="noStrike" cap="none">
                <a:solidFill>
                  <a:srgbClr val="000000"/>
                </a:solidFill>
                <a:latin typeface="Arial"/>
                <a:ea typeface="Arial"/>
                <a:cs typeface="Arial"/>
                <a:sym typeface="Arial"/>
              </a:endParaRPr>
            </a:p>
          </p:txBody>
        </p:sp>
        <p:sp>
          <p:nvSpPr>
            <p:cNvPr id="498" name="Google Shape;498;p33"/>
            <p:cNvSpPr txBox="1"/>
            <p:nvPr/>
          </p:nvSpPr>
          <p:spPr>
            <a:xfrm>
              <a:off x="1323281" y="5242164"/>
              <a:ext cx="2204158"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Subcontractor</a:t>
              </a:r>
              <a:endParaRPr sz="1400" b="0" i="0" u="none" strike="noStrike" cap="none">
                <a:solidFill>
                  <a:srgbClr val="000000"/>
                </a:solidFill>
                <a:latin typeface="Arial"/>
                <a:ea typeface="Arial"/>
                <a:cs typeface="Arial"/>
                <a:sym typeface="Arial"/>
              </a:endParaRPr>
            </a:p>
          </p:txBody>
        </p:sp>
        <p:pic>
          <p:nvPicPr>
            <p:cNvPr id="499" name="Google Shape;499;p33" descr="C:\Users\Fable\AppData\Local\Microsoft\Windows\Temporary Internet Files\Content.IE5\X5T015VL\MC900433942[1].png"/>
            <p:cNvPicPr preferRelativeResize="0"/>
            <p:nvPr/>
          </p:nvPicPr>
          <p:blipFill rotWithShape="1">
            <a:blip r:embed="rId7">
              <a:alphaModFix/>
            </a:blip>
            <a:srcRect/>
            <a:stretch/>
          </p:blipFill>
          <p:spPr>
            <a:xfrm>
              <a:off x="1621631" y="3624756"/>
              <a:ext cx="1426369" cy="1426369"/>
            </a:xfrm>
            <a:prstGeom prst="rect">
              <a:avLst/>
            </a:prstGeom>
            <a:noFill/>
            <a:ln>
              <a:noFill/>
            </a:ln>
          </p:spPr>
        </p:pic>
        <p:sp>
          <p:nvSpPr>
            <p:cNvPr id="500" name="Google Shape;500;p33"/>
            <p:cNvSpPr txBox="1"/>
            <p:nvPr/>
          </p:nvSpPr>
          <p:spPr>
            <a:xfrm rot="320525">
              <a:off x="3290798" y="2333304"/>
              <a:ext cx="3099636"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subcontractor </a:t>
              </a:r>
              <a:r>
                <a:rPr lang="en-US" sz="1050" b="1" i="1" u="none" strike="noStrike" cap="none">
                  <a:solidFill>
                    <a:srgbClr val="FF0000"/>
                  </a:solidFill>
                  <a:latin typeface="Arial"/>
                  <a:ea typeface="Arial"/>
                  <a:cs typeface="Arial"/>
                  <a:sym typeface="Arial"/>
                </a:rPr>
                <a:t>actual paid</a:t>
              </a:r>
              <a:r>
                <a:rPr lang="en-US" sz="1050" b="0" i="1" u="none" strike="noStrike" cap="none">
                  <a:solidFill>
                    <a:srgbClr val="000000"/>
                  </a:solidFill>
                  <a:latin typeface="Arial"/>
                  <a:ea typeface="Arial"/>
                  <a:cs typeface="Arial"/>
                  <a:sym typeface="Arial"/>
                </a:rPr>
                <a:t> invoice amounts</a:t>
              </a:r>
              <a:endParaRPr sz="1050" b="0" i="1" u="none" strike="noStrike" cap="none" baseline="30000">
                <a:solidFill>
                  <a:srgbClr val="000000"/>
                </a:solidFill>
                <a:latin typeface="Arial"/>
                <a:ea typeface="Arial"/>
                <a:cs typeface="Arial"/>
                <a:sym typeface="Arial"/>
              </a:endParaRPr>
            </a:p>
          </p:txBody>
        </p:sp>
        <p:sp>
          <p:nvSpPr>
            <p:cNvPr id="501" name="Google Shape;501;p33"/>
            <p:cNvSpPr txBox="1"/>
            <p:nvPr/>
          </p:nvSpPr>
          <p:spPr>
            <a:xfrm rot="-594912">
              <a:off x="3589051" y="3708757"/>
              <a:ext cx="3132137"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actual payments </a:t>
              </a:r>
              <a:r>
                <a:rPr lang="en-US" sz="1050" b="1" i="1" u="none" strike="noStrike" cap="none">
                  <a:solidFill>
                    <a:srgbClr val="FF0000"/>
                  </a:solidFill>
                  <a:latin typeface="Arial"/>
                  <a:ea typeface="Arial"/>
                  <a:cs typeface="Arial"/>
                  <a:sym typeface="Arial"/>
                </a:rPr>
                <a:t>received</a:t>
              </a:r>
              <a:endParaRPr sz="1050" b="1" i="1" u="none" strike="noStrike" cap="none" baseline="30000">
                <a:solidFill>
                  <a:srgbClr val="FF0000"/>
                </a:solidFill>
                <a:latin typeface="Arial"/>
                <a:ea typeface="Arial"/>
                <a:cs typeface="Arial"/>
                <a:sym typeface="Arial"/>
              </a:endParaRPr>
            </a:p>
          </p:txBody>
        </p:sp>
        <p:sp>
          <p:nvSpPr>
            <p:cNvPr id="502" name="Google Shape;502;p33"/>
            <p:cNvSpPr txBox="1"/>
            <p:nvPr/>
          </p:nvSpPr>
          <p:spPr>
            <a:xfrm>
              <a:off x="968121" y="2904490"/>
              <a:ext cx="1231027" cy="3593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75"/>
                <a:buFont typeface="Arial"/>
                <a:buNone/>
              </a:pPr>
              <a:r>
                <a:rPr lang="en-US" sz="975" b="1" i="0" u="none" strike="noStrike" cap="none">
                  <a:solidFill>
                    <a:srgbClr val="000000"/>
                  </a:solidFill>
                  <a:latin typeface="Arial"/>
                  <a:ea typeface="Arial"/>
                  <a:cs typeface="Arial"/>
                  <a:sym typeface="Arial"/>
                </a:rPr>
                <a:t>Payment</a:t>
              </a:r>
              <a:endParaRPr sz="1400" b="0" i="0" u="none" strike="noStrike" cap="none">
                <a:solidFill>
                  <a:srgbClr val="000000"/>
                </a:solidFill>
                <a:latin typeface="Arial"/>
                <a:ea typeface="Arial"/>
                <a:cs typeface="Arial"/>
                <a:sym typeface="Arial"/>
              </a:endParaRPr>
            </a:p>
          </p:txBody>
        </p:sp>
      </p:grpSp>
      <p:cxnSp>
        <p:nvCxnSpPr>
          <p:cNvPr id="503" name="Google Shape;503;p33"/>
          <p:cNvCxnSpPr/>
          <p:nvPr/>
        </p:nvCxnSpPr>
        <p:spPr>
          <a:xfrm rot="10800000" flipH="1">
            <a:off x="8206828" y="4060254"/>
            <a:ext cx="1574846" cy="295178"/>
          </a:xfrm>
          <a:prstGeom prst="straightConnector1">
            <a:avLst/>
          </a:prstGeom>
          <a:noFill/>
          <a:ln w="41275" cap="flat" cmpd="sng">
            <a:solidFill>
              <a:srgbClr val="002060"/>
            </a:solidFill>
            <a:prstDash val="solid"/>
            <a:round/>
            <a:headEnd type="none" w="sm" len="sm"/>
            <a:tailEnd type="triangle" w="med" len="med"/>
          </a:ln>
        </p:spPr>
      </p:cxnSp>
      <p:cxnSp>
        <p:nvCxnSpPr>
          <p:cNvPr id="504" name="Google Shape;504;p33"/>
          <p:cNvCxnSpPr/>
          <p:nvPr/>
        </p:nvCxnSpPr>
        <p:spPr>
          <a:xfrm>
            <a:off x="8193801" y="2959263"/>
            <a:ext cx="1587873" cy="203945"/>
          </a:xfrm>
          <a:prstGeom prst="straightConnector1">
            <a:avLst/>
          </a:prstGeom>
          <a:noFill/>
          <a:ln w="41275" cap="flat" cmpd="sng">
            <a:solidFill>
              <a:srgbClr val="002060"/>
            </a:solidFill>
            <a:prstDash val="solid"/>
            <a:round/>
            <a:headEnd type="none" w="sm" len="sm"/>
            <a:tailEnd type="triangle" w="med" len="med"/>
          </a:ln>
        </p:spPr>
      </p:cxnSp>
      <p:cxnSp>
        <p:nvCxnSpPr>
          <p:cNvPr id="505" name="Google Shape;505;p33"/>
          <p:cNvCxnSpPr>
            <a:stCxn id="497" idx="2"/>
          </p:cNvCxnSpPr>
          <p:nvPr/>
        </p:nvCxnSpPr>
        <p:spPr>
          <a:xfrm>
            <a:off x="7490737" y="3480967"/>
            <a:ext cx="57600" cy="747600"/>
          </a:xfrm>
          <a:prstGeom prst="straightConnector1">
            <a:avLst/>
          </a:prstGeom>
          <a:noFill/>
          <a:ln w="41275" cap="flat" cmpd="sng">
            <a:solidFill>
              <a:srgbClr val="002060"/>
            </a:solidFill>
            <a:prstDash val="solid"/>
            <a:round/>
            <a:headEnd type="none" w="sm" len="sm"/>
            <a:tailEnd type="triangle" w="med" len="med"/>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4"/>
          <p:cNvSpPr txBox="1">
            <a:spLocks noGrp="1"/>
          </p:cNvSpPr>
          <p:nvPr>
            <p:ph type="title"/>
          </p:nvPr>
        </p:nvSpPr>
        <p:spPr>
          <a:xfrm>
            <a:off x="1371600" y="77028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Purpose of the RFP and Background</a:t>
            </a:r>
            <a:endParaRPr/>
          </a:p>
        </p:txBody>
      </p:sp>
      <p:sp>
        <p:nvSpPr>
          <p:cNvPr id="216" name="Google Shape;216;p4"/>
          <p:cNvSpPr txBox="1">
            <a:spLocks noGrp="1"/>
          </p:cNvSpPr>
          <p:nvPr>
            <p:ph type="body" idx="1"/>
          </p:nvPr>
        </p:nvSpPr>
        <p:spPr>
          <a:xfrm>
            <a:off x="1371600" y="1928191"/>
            <a:ext cx="9070258" cy="3795736"/>
          </a:xfrm>
          <a:prstGeom prst="rect">
            <a:avLst/>
          </a:prstGeom>
          <a:noFill/>
          <a:ln>
            <a:noFill/>
          </a:ln>
        </p:spPr>
        <p:txBody>
          <a:bodyPr spcFirstLastPara="1" wrap="square" lIns="91425" tIns="45700" rIns="91425" bIns="45700" anchor="t" anchorCtr="0">
            <a:normAutofit lnSpcReduction="20000"/>
          </a:bodyPr>
          <a:lstStyle/>
          <a:p>
            <a:pPr marL="383540" lvl="0" indent="-453390" algn="l" rtl="0">
              <a:lnSpc>
                <a:spcPct val="94000"/>
              </a:lnSpc>
              <a:spcBef>
                <a:spcPts val="0"/>
              </a:spcBef>
              <a:spcAft>
                <a:spcPts val="0"/>
              </a:spcAft>
              <a:buClr>
                <a:srgbClr val="101D49"/>
              </a:buClr>
              <a:buSzPts val="3500"/>
              <a:buChar char="●"/>
            </a:pPr>
            <a:r>
              <a:rPr lang="en-US" sz="3500">
                <a:solidFill>
                  <a:srgbClr val="101D49"/>
                </a:solidFill>
              </a:rPr>
              <a:t>The purpose of this solicitation is to select a respondent(s) that can satisfy the State’s need for  American Sign Language (ASL) Interpretation Services. It is the intent of IDOA to contract with a respondent(s) that provides quality ASL Interpretation Services for all State Agencies.</a:t>
            </a:r>
            <a:endParaRPr sz="3500">
              <a:solidFill>
                <a:srgbClr val="101D49"/>
              </a:solidFill>
            </a:endParaRPr>
          </a:p>
          <a:p>
            <a:pPr marL="383540" lvl="0" indent="-231140" algn="l" rtl="0">
              <a:lnSpc>
                <a:spcPct val="94000"/>
              </a:lnSpc>
              <a:spcBef>
                <a:spcPts val="0"/>
              </a:spcBef>
              <a:spcAft>
                <a:spcPts val="0"/>
              </a:spcAft>
              <a:buClr>
                <a:schemeClr val="dk2"/>
              </a:buClr>
              <a:buSzPts val="2400"/>
              <a:buNone/>
            </a:pPr>
            <a:endParaRPr sz="2900">
              <a:solidFill>
                <a:srgbClr val="101D49"/>
              </a:solidFill>
            </a:endParaRPr>
          </a:p>
          <a:p>
            <a:pPr marL="0" lvl="0" indent="0" algn="l" rtl="0">
              <a:lnSpc>
                <a:spcPct val="94000"/>
              </a:lnSpc>
              <a:spcBef>
                <a:spcPts val="0"/>
              </a:spcBef>
              <a:spcAft>
                <a:spcPts val="0"/>
              </a:spcAft>
              <a:buClr>
                <a:schemeClr val="dk2"/>
              </a:buClr>
              <a:buSzPts val="2400"/>
              <a:buNone/>
            </a:pPr>
            <a:endParaRPr sz="2900">
              <a:solidFill>
                <a:srgbClr val="101D4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34"/>
          <p:cNvSpPr txBox="1">
            <a:spLocks noGrp="1"/>
          </p:cNvSpPr>
          <p:nvPr>
            <p:ph type="title"/>
          </p:nvPr>
        </p:nvSpPr>
        <p:spPr>
          <a:xfrm>
            <a:off x="1371599"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Optional Submission Forms/Documents </a:t>
            </a:r>
            <a:endParaRPr/>
          </a:p>
        </p:txBody>
      </p:sp>
      <p:sp>
        <p:nvSpPr>
          <p:cNvPr id="511" name="Google Shape;511;p34"/>
          <p:cNvSpPr txBox="1">
            <a:spLocks noGrp="1"/>
          </p:cNvSpPr>
          <p:nvPr>
            <p:ph type="body" idx="1"/>
          </p:nvPr>
        </p:nvSpPr>
        <p:spPr>
          <a:xfrm>
            <a:off x="2686752" y="4328826"/>
            <a:ext cx="6818495" cy="829157"/>
          </a:xfrm>
          <a:prstGeom prst="rect">
            <a:avLst/>
          </a:prstGeom>
          <a:noFill/>
          <a:ln>
            <a:noFill/>
          </a:ln>
        </p:spPr>
        <p:txBody>
          <a:bodyPr spcFirstLastPara="1" wrap="square" lIns="91425" tIns="45700" rIns="91425" bIns="45700" anchor="t" anchorCtr="0">
            <a:normAutofit/>
          </a:bodyPr>
          <a:lstStyle/>
          <a:p>
            <a:pPr marL="0" lvl="0" indent="0" algn="ctr" rtl="0">
              <a:lnSpc>
                <a:spcPct val="94000"/>
              </a:lnSpc>
              <a:spcBef>
                <a:spcPts val="0"/>
              </a:spcBef>
              <a:spcAft>
                <a:spcPts val="0"/>
              </a:spcAft>
              <a:buClr>
                <a:srgbClr val="FF0000"/>
              </a:buClr>
              <a:buSzPts val="1900"/>
              <a:buNone/>
            </a:pPr>
            <a:r>
              <a:rPr lang="en-US" b="1">
                <a:solidFill>
                  <a:srgbClr val="FF0000"/>
                </a:solidFill>
              </a:rPr>
              <a:t>Submission of these documents is optional and does not impact your ability to submit a proposal.</a:t>
            </a:r>
            <a:endParaRPr/>
          </a:p>
        </p:txBody>
      </p:sp>
      <p:graphicFrame>
        <p:nvGraphicFramePr>
          <p:cNvPr id="512" name="Google Shape;512;p34"/>
          <p:cNvGraphicFramePr/>
          <p:nvPr/>
        </p:nvGraphicFramePr>
        <p:xfrm>
          <a:off x="1600199" y="2791370"/>
          <a:ext cx="9144000" cy="1250028"/>
        </p:xfrm>
        <a:graphic>
          <a:graphicData uri="http://schemas.openxmlformats.org/drawingml/2006/table">
            <a:tbl>
              <a:tblPr>
                <a:noFill/>
                <a:tableStyleId>{C2F33E15-EE8B-47A2-B331-7A507E8AED77}</a:tableStyleId>
              </a:tblPr>
              <a:tblGrid>
                <a:gridCol w="1679125">
                  <a:extLst>
                    <a:ext uri="{9D8B030D-6E8A-4147-A177-3AD203B41FA5}">
                      <a16:colId xmlns:a16="http://schemas.microsoft.com/office/drawing/2014/main" val="20000"/>
                    </a:ext>
                  </a:extLst>
                </a:gridCol>
                <a:gridCol w="7464875">
                  <a:extLst>
                    <a:ext uri="{9D8B030D-6E8A-4147-A177-3AD203B41FA5}">
                      <a16:colId xmlns:a16="http://schemas.microsoft.com/office/drawing/2014/main" val="20001"/>
                    </a:ext>
                  </a:extLst>
                </a:gridCol>
              </a:tblGrid>
              <a:tr h="242050">
                <a:tc>
                  <a:txBody>
                    <a:bodyPr/>
                    <a:lstStyle/>
                    <a:p>
                      <a:pPr marL="0" marR="0" lvl="0" indent="0" algn="l" rtl="0">
                        <a:lnSpc>
                          <a:spcPct val="89000"/>
                        </a:lnSpc>
                        <a:spcBef>
                          <a:spcPts val="0"/>
                        </a:spcBef>
                        <a:spcAft>
                          <a:spcPts val="0"/>
                        </a:spcAft>
                        <a:buClr>
                          <a:srgbClr val="101D49"/>
                        </a:buClr>
                        <a:buSzPts val="1600"/>
                        <a:buFont typeface="Calibri"/>
                        <a:buNone/>
                      </a:pPr>
                      <a:r>
                        <a:rPr lang="en-US" sz="1800" b="1" u="none" strike="noStrike" cap="none">
                          <a:solidFill>
                            <a:srgbClr val="101D49"/>
                          </a:solidFill>
                          <a:latin typeface="Calibri"/>
                          <a:ea typeface="Calibri"/>
                          <a:cs typeface="Calibri"/>
                          <a:sym typeface="Calibri"/>
                        </a:rPr>
                        <a:t>Due Date</a:t>
                      </a:r>
                      <a:endParaRPr sz="1800" u="none" strike="noStrike" cap="none"/>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tc>
                  <a:txBody>
                    <a:bodyPr/>
                    <a:lstStyle/>
                    <a:p>
                      <a:pPr marL="0" marR="0" lvl="0" indent="0" algn="l" rtl="0">
                        <a:lnSpc>
                          <a:spcPct val="89000"/>
                        </a:lnSpc>
                        <a:spcBef>
                          <a:spcPts val="0"/>
                        </a:spcBef>
                        <a:spcAft>
                          <a:spcPts val="0"/>
                        </a:spcAft>
                        <a:buClr>
                          <a:srgbClr val="101D49"/>
                        </a:buClr>
                        <a:buSzPts val="1600"/>
                        <a:buFont typeface="Calibri"/>
                        <a:buNone/>
                      </a:pPr>
                      <a:r>
                        <a:rPr lang="en-US" sz="1800" b="1" u="none" strike="noStrike" cap="none">
                          <a:solidFill>
                            <a:srgbClr val="101D49"/>
                          </a:solidFill>
                          <a:latin typeface="Calibri"/>
                          <a:ea typeface="Calibri"/>
                          <a:cs typeface="Calibri"/>
                          <a:sym typeface="Calibri"/>
                        </a:rPr>
                        <a:t>Document/Form</a:t>
                      </a:r>
                      <a:endParaRPr sz="1800" u="none" strike="noStrike" cap="none"/>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320050">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1/2</a:t>
                      </a:r>
                      <a:r>
                        <a:rPr lang="en-US" sz="1800">
                          <a:solidFill>
                            <a:srgbClr val="101D49"/>
                          </a:solidFill>
                          <a:latin typeface="Calibri"/>
                          <a:ea typeface="Calibri"/>
                          <a:cs typeface="Calibri"/>
                          <a:sym typeface="Calibri"/>
                        </a:rPr>
                        <a:t>1</a:t>
                      </a:r>
                      <a:r>
                        <a:rPr lang="en-US" sz="1800" i="0" u="none" strike="noStrike" cap="none">
                          <a:solidFill>
                            <a:srgbClr val="101D49"/>
                          </a:solidFill>
                          <a:latin typeface="Calibri"/>
                          <a:ea typeface="Calibri"/>
                          <a:cs typeface="Calibri"/>
                          <a:sym typeface="Calibri"/>
                        </a:rPr>
                        <a:t>/202</a:t>
                      </a:r>
                      <a:r>
                        <a:rPr lang="en-US" sz="1800">
                          <a:solidFill>
                            <a:srgbClr val="101D49"/>
                          </a:solidFill>
                          <a:latin typeface="Calibri"/>
                          <a:ea typeface="Calibri"/>
                          <a:cs typeface="Calibri"/>
                          <a:sym typeface="Calibri"/>
                        </a:rPr>
                        <a:t>5</a:t>
                      </a:r>
                      <a:endParaRPr sz="1800" u="none" strike="noStrike" cap="none">
                        <a:solidFill>
                          <a:srgbClr val="101D49"/>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Pre-Proposal Networking Opportunity (Attachment I)</a:t>
                      </a:r>
                      <a:endParaRPr sz="1800" i="0" u="none" strike="noStrike" cap="none">
                        <a:solidFill>
                          <a:srgbClr val="101D49"/>
                        </a:solidFill>
                        <a:latin typeface="Calibri"/>
                        <a:ea typeface="Calibri"/>
                        <a:cs typeface="Calibri"/>
                        <a:sym typeface="Calibri"/>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20050">
                <a:tc>
                  <a:txBody>
                    <a:bodyPr/>
                    <a:lstStyle/>
                    <a:p>
                      <a:pPr marL="0" marR="0" lvl="0" indent="0" algn="l" rtl="0">
                        <a:lnSpc>
                          <a:spcPct val="100000"/>
                        </a:lnSpc>
                        <a:spcBef>
                          <a:spcPts val="0"/>
                        </a:spcBef>
                        <a:spcAft>
                          <a:spcPts val="0"/>
                        </a:spcAft>
                        <a:buClr>
                          <a:srgbClr val="000000"/>
                        </a:buClr>
                        <a:buSzPts val="1600"/>
                        <a:buFont typeface="Arial"/>
                        <a:buNone/>
                      </a:pPr>
                      <a:r>
                        <a:rPr lang="en-US" sz="1800">
                          <a:solidFill>
                            <a:srgbClr val="101D49"/>
                          </a:solidFill>
                          <a:latin typeface="Calibri"/>
                          <a:ea typeface="Calibri"/>
                          <a:cs typeface="Calibri"/>
                          <a:sym typeface="Calibri"/>
                        </a:rPr>
                        <a:t>2/10</a:t>
                      </a:r>
                      <a:r>
                        <a:rPr lang="en-US" sz="1800" i="0" u="none" strike="noStrike" cap="none">
                          <a:solidFill>
                            <a:srgbClr val="101D49"/>
                          </a:solidFill>
                          <a:latin typeface="Calibri"/>
                          <a:ea typeface="Calibri"/>
                          <a:cs typeface="Calibri"/>
                          <a:sym typeface="Calibri"/>
                        </a:rPr>
                        <a:t>/202</a:t>
                      </a:r>
                      <a:r>
                        <a:rPr lang="en-US" sz="1800">
                          <a:solidFill>
                            <a:srgbClr val="101D49"/>
                          </a:solidFill>
                          <a:latin typeface="Calibri"/>
                          <a:ea typeface="Calibri"/>
                          <a:cs typeface="Calibri"/>
                          <a:sym typeface="Calibri"/>
                        </a:rPr>
                        <a:t>5</a:t>
                      </a:r>
                      <a:endParaRPr sz="1800" u="none" strike="noStrike" cap="none">
                        <a:solidFill>
                          <a:srgbClr val="101D49"/>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800" u="none" strike="noStrike" cap="none">
                          <a:solidFill>
                            <a:srgbClr val="101D49"/>
                          </a:solidFill>
                          <a:latin typeface="Calibri"/>
                          <a:ea typeface="Calibri"/>
                          <a:cs typeface="Calibri"/>
                          <a:sym typeface="Calibri"/>
                        </a:rPr>
                        <a:t>Questions and Answers</a:t>
                      </a:r>
                      <a:r>
                        <a:rPr lang="en-US" sz="1800">
                          <a:solidFill>
                            <a:srgbClr val="101D49"/>
                          </a:solidFill>
                          <a:latin typeface="Calibri"/>
                          <a:ea typeface="Calibri"/>
                          <a:cs typeface="Calibri"/>
                          <a:sym typeface="Calibri"/>
                        </a:rPr>
                        <a:t> </a:t>
                      </a:r>
                      <a:r>
                        <a:rPr lang="en-US" sz="1800" u="none" strike="noStrike" cap="none">
                          <a:solidFill>
                            <a:srgbClr val="101D49"/>
                          </a:solidFill>
                          <a:latin typeface="Calibri"/>
                          <a:ea typeface="Calibri"/>
                          <a:cs typeface="Calibri"/>
                          <a:sym typeface="Calibri"/>
                        </a:rPr>
                        <a:t>Form (Attachments G)</a:t>
                      </a:r>
                      <a:endParaRPr sz="1800" i="0" u="none" strike="noStrike" cap="none">
                        <a:solidFill>
                          <a:srgbClr val="101D49"/>
                        </a:solidFill>
                        <a:latin typeface="Calibri"/>
                        <a:ea typeface="Calibri"/>
                        <a:cs typeface="Calibri"/>
                        <a:sym typeface="Calibri"/>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20050">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3/</a:t>
                      </a:r>
                      <a:r>
                        <a:rPr lang="en-US" sz="1800">
                          <a:solidFill>
                            <a:srgbClr val="101D49"/>
                          </a:solidFill>
                          <a:latin typeface="Calibri"/>
                          <a:ea typeface="Calibri"/>
                          <a:cs typeface="Calibri"/>
                          <a:sym typeface="Calibri"/>
                        </a:rPr>
                        <a:t>10</a:t>
                      </a:r>
                      <a:r>
                        <a:rPr lang="en-US" sz="1800" i="0" u="none" strike="noStrike" cap="none">
                          <a:solidFill>
                            <a:srgbClr val="101D49"/>
                          </a:solidFill>
                          <a:latin typeface="Calibri"/>
                          <a:ea typeface="Calibri"/>
                          <a:cs typeface="Calibri"/>
                          <a:sym typeface="Calibri"/>
                        </a:rPr>
                        <a:t>/202</a:t>
                      </a:r>
                      <a:r>
                        <a:rPr lang="en-US" sz="1800">
                          <a:solidFill>
                            <a:srgbClr val="101D49"/>
                          </a:solidFill>
                          <a:latin typeface="Calibri"/>
                          <a:ea typeface="Calibri"/>
                          <a:cs typeface="Calibri"/>
                          <a:sym typeface="Calibri"/>
                        </a:rPr>
                        <a:t>5</a:t>
                      </a:r>
                      <a:endParaRPr sz="1800" u="none" strike="noStrike" cap="none">
                        <a:solidFill>
                          <a:srgbClr val="101D49"/>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800" b="0" u="none" strike="noStrike" cap="none">
                          <a:solidFill>
                            <a:srgbClr val="101D49"/>
                          </a:solidFill>
                          <a:latin typeface="Calibri"/>
                          <a:ea typeface="Calibri"/>
                          <a:cs typeface="Calibri"/>
                          <a:sym typeface="Calibri"/>
                        </a:rPr>
                        <a:t>Intent to Respond Form (Attachment </a:t>
                      </a:r>
                      <a:r>
                        <a:rPr lang="en-US" sz="1800">
                          <a:solidFill>
                            <a:srgbClr val="101D49"/>
                          </a:solidFill>
                          <a:latin typeface="Calibri"/>
                          <a:ea typeface="Calibri"/>
                          <a:cs typeface="Calibri"/>
                          <a:sym typeface="Calibri"/>
                        </a:rPr>
                        <a:t>L</a:t>
                      </a:r>
                      <a:r>
                        <a:rPr lang="en-US" sz="1800" b="0" u="none" strike="noStrike" cap="none">
                          <a:solidFill>
                            <a:srgbClr val="101D49"/>
                          </a:solidFill>
                          <a:latin typeface="Calibri"/>
                          <a:ea typeface="Calibri"/>
                          <a:cs typeface="Calibri"/>
                          <a:sym typeface="Calibri"/>
                        </a:rPr>
                        <a:t>)</a:t>
                      </a:r>
                      <a:endParaRPr sz="1800" b="0" u="none" strike="noStrike" cap="none">
                        <a:latin typeface="Calibri"/>
                        <a:ea typeface="Calibri"/>
                        <a:cs typeface="Calibri"/>
                        <a:sym typeface="Calibri"/>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7" name="Google Shape;517;p35"/>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Required Submission Forms/Documents </a:t>
            </a:r>
            <a:endParaRPr/>
          </a:p>
        </p:txBody>
      </p:sp>
      <p:sp>
        <p:nvSpPr>
          <p:cNvPr id="518" name="Google Shape;518;p35"/>
          <p:cNvSpPr txBox="1">
            <a:spLocks noGrp="1"/>
          </p:cNvSpPr>
          <p:nvPr>
            <p:ph type="body" idx="1"/>
          </p:nvPr>
        </p:nvSpPr>
        <p:spPr>
          <a:xfrm>
            <a:off x="1371600" y="4711400"/>
            <a:ext cx="8533800" cy="5202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FF0000"/>
              </a:buClr>
              <a:buSzPts val="1000"/>
              <a:buNone/>
            </a:pPr>
            <a:r>
              <a:rPr lang="en-US" b="1">
                <a:solidFill>
                  <a:srgbClr val="FF0000"/>
                </a:solidFill>
              </a:rPr>
              <a:t>Failure to submit any of the required forms/documents puts your proposal at risk of not being evaluated and/or loss of points. Use the templates provided for all responses and do not alter any templates. Responses must be submitted per the RFP instructions. See RFP Sections 1.8 and 2.1 for additional details. Late submissions or submissions will not be accepted.</a:t>
            </a:r>
            <a:endParaRPr/>
          </a:p>
          <a:p>
            <a:pPr marL="384038" lvl="0" indent="-320538" algn="l" rtl="0">
              <a:lnSpc>
                <a:spcPct val="94000"/>
              </a:lnSpc>
              <a:spcBef>
                <a:spcPts val="1200"/>
              </a:spcBef>
              <a:spcAft>
                <a:spcPts val="0"/>
              </a:spcAft>
              <a:buClr>
                <a:schemeClr val="dk2"/>
              </a:buClr>
              <a:buSzPts val="1000"/>
              <a:buNone/>
            </a:pPr>
            <a:endParaRPr sz="1000"/>
          </a:p>
        </p:txBody>
      </p:sp>
      <p:graphicFrame>
        <p:nvGraphicFramePr>
          <p:cNvPr id="519" name="Google Shape;519;p35"/>
          <p:cNvGraphicFramePr/>
          <p:nvPr/>
        </p:nvGraphicFramePr>
        <p:xfrm>
          <a:off x="1371600" y="2087721"/>
          <a:ext cx="8533775" cy="2438718"/>
        </p:xfrm>
        <a:graphic>
          <a:graphicData uri="http://schemas.openxmlformats.org/drawingml/2006/table">
            <a:tbl>
              <a:tblPr>
                <a:noFill/>
                <a:tableStyleId>{C2F33E15-EE8B-47A2-B331-7A507E8AED77}</a:tableStyleId>
              </a:tblPr>
              <a:tblGrid>
                <a:gridCol w="1068900">
                  <a:extLst>
                    <a:ext uri="{9D8B030D-6E8A-4147-A177-3AD203B41FA5}">
                      <a16:colId xmlns:a16="http://schemas.microsoft.com/office/drawing/2014/main" val="20000"/>
                    </a:ext>
                  </a:extLst>
                </a:gridCol>
                <a:gridCol w="7464875">
                  <a:extLst>
                    <a:ext uri="{9D8B030D-6E8A-4147-A177-3AD203B41FA5}">
                      <a16:colId xmlns:a16="http://schemas.microsoft.com/office/drawing/2014/main" val="20001"/>
                    </a:ext>
                  </a:extLst>
                </a:gridCol>
              </a:tblGrid>
              <a:tr h="242050">
                <a:tc>
                  <a:txBody>
                    <a:bodyPr/>
                    <a:lstStyle/>
                    <a:p>
                      <a:pPr marL="0" marR="0" lvl="0" indent="0" algn="l" rtl="0">
                        <a:lnSpc>
                          <a:spcPct val="89000"/>
                        </a:lnSpc>
                        <a:spcBef>
                          <a:spcPts val="0"/>
                        </a:spcBef>
                        <a:spcAft>
                          <a:spcPts val="0"/>
                        </a:spcAft>
                        <a:buClr>
                          <a:srgbClr val="101D49"/>
                        </a:buClr>
                        <a:buSzPts val="1800"/>
                        <a:buFont typeface="Calibri"/>
                        <a:buNone/>
                      </a:pPr>
                      <a:r>
                        <a:rPr lang="en-US" sz="1800" b="1" u="none" strike="noStrike" cap="none">
                          <a:solidFill>
                            <a:srgbClr val="101D49"/>
                          </a:solidFill>
                          <a:latin typeface="Calibri"/>
                          <a:ea typeface="Calibri"/>
                          <a:cs typeface="Calibri"/>
                          <a:sym typeface="Calibri"/>
                        </a:rPr>
                        <a:t>Due Date</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tc>
                  <a:txBody>
                    <a:bodyPr/>
                    <a:lstStyle/>
                    <a:p>
                      <a:pPr marL="0" marR="0" lvl="0" indent="0" algn="l" rtl="0">
                        <a:lnSpc>
                          <a:spcPct val="89000"/>
                        </a:lnSpc>
                        <a:spcBef>
                          <a:spcPts val="0"/>
                        </a:spcBef>
                        <a:spcAft>
                          <a:spcPts val="0"/>
                        </a:spcAft>
                        <a:buClr>
                          <a:srgbClr val="101D49"/>
                        </a:buClr>
                        <a:buSzPts val="1800"/>
                        <a:buFont typeface="Calibri"/>
                        <a:buNone/>
                      </a:pPr>
                      <a:r>
                        <a:rPr lang="en-US" sz="1800" b="1" u="none" strike="noStrike" cap="none">
                          <a:solidFill>
                            <a:srgbClr val="101D49"/>
                          </a:solidFill>
                          <a:latin typeface="Calibri"/>
                          <a:ea typeface="Calibri"/>
                          <a:cs typeface="Calibri"/>
                          <a:sym typeface="Calibri"/>
                        </a:rPr>
                        <a:t>Document/Form</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238700">
                <a:tc>
                  <a:txBody>
                    <a:bodyPr/>
                    <a:lstStyle/>
                    <a:p>
                      <a:pPr marL="0" marR="0" lvl="0" indent="0" algn="l" rtl="0">
                        <a:lnSpc>
                          <a:spcPct val="100000"/>
                        </a:lnSpc>
                        <a:spcBef>
                          <a:spcPts val="0"/>
                        </a:spcBef>
                        <a:spcAft>
                          <a:spcPts val="0"/>
                        </a:spcAft>
                        <a:buClr>
                          <a:srgbClr val="000000"/>
                        </a:buClr>
                        <a:buSzPts val="1600"/>
                        <a:buFont typeface="Arial"/>
                        <a:buNone/>
                      </a:pPr>
                      <a:r>
                        <a:rPr lang="en-US" sz="1600" i="0" u="none" strike="noStrike" cap="none">
                          <a:solidFill>
                            <a:srgbClr val="101D49"/>
                          </a:solidFill>
                          <a:latin typeface="Calibri"/>
                          <a:ea typeface="Calibri"/>
                          <a:cs typeface="Calibri"/>
                          <a:sym typeface="Calibri"/>
                        </a:rPr>
                        <a:t>3/</a:t>
                      </a:r>
                      <a:r>
                        <a:rPr lang="en-US" sz="1600">
                          <a:solidFill>
                            <a:srgbClr val="101D49"/>
                          </a:solidFill>
                          <a:latin typeface="Calibri"/>
                          <a:ea typeface="Calibri"/>
                          <a:cs typeface="Calibri"/>
                          <a:sym typeface="Calibri"/>
                        </a:rPr>
                        <a:t>31</a:t>
                      </a:r>
                      <a:r>
                        <a:rPr lang="en-US" sz="1600" i="0" u="none" strike="noStrike" cap="none">
                          <a:solidFill>
                            <a:srgbClr val="101D49"/>
                          </a:solidFill>
                          <a:latin typeface="Calibri"/>
                          <a:ea typeface="Calibri"/>
                          <a:cs typeface="Calibri"/>
                          <a:sym typeface="Calibri"/>
                        </a:rPr>
                        <a:t>/202</a:t>
                      </a:r>
                      <a:r>
                        <a:rPr lang="en-US" sz="1600">
                          <a:solidFill>
                            <a:srgbClr val="101D49"/>
                          </a:solidFill>
                          <a:latin typeface="Calibri"/>
                          <a:ea typeface="Calibri"/>
                          <a:cs typeface="Calibri"/>
                          <a:sym typeface="Calibri"/>
                        </a:rPr>
                        <a:t>5</a:t>
                      </a:r>
                      <a:endParaRPr sz="14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i="0" u="none" strike="noStrike" cap="none">
                          <a:solidFill>
                            <a:srgbClr val="101D49"/>
                          </a:solidFill>
                          <a:latin typeface="Calibri"/>
                          <a:ea typeface="Calibri"/>
                          <a:cs typeface="Calibri"/>
                          <a:sym typeface="Calibri"/>
                        </a:rPr>
                        <a:t>Online Submission Form</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38700">
                <a:tc>
                  <a:txBody>
                    <a:bodyPr/>
                    <a:lstStyle/>
                    <a:p>
                      <a:pPr marL="0" lvl="0" indent="0" algn="l" rtl="0">
                        <a:spcBef>
                          <a:spcPts val="0"/>
                        </a:spcBef>
                        <a:spcAft>
                          <a:spcPts val="0"/>
                        </a:spcAft>
                        <a:buNone/>
                      </a:pPr>
                      <a:r>
                        <a:rPr lang="en-US" sz="1600">
                          <a:solidFill>
                            <a:srgbClr val="101D49"/>
                          </a:solidFill>
                          <a:latin typeface="Calibri"/>
                          <a:ea typeface="Calibri"/>
                          <a:cs typeface="Calibri"/>
                          <a:sym typeface="Calibri"/>
                        </a:rPr>
                        <a:t>3/31/2025</a:t>
                      </a:r>
                      <a:endParaRPr>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i="0" u="none" strike="noStrike" cap="none">
                          <a:solidFill>
                            <a:srgbClr val="101D49"/>
                          </a:solidFill>
                          <a:latin typeface="Calibri"/>
                          <a:ea typeface="Calibri"/>
                          <a:cs typeface="Calibri"/>
                          <a:sym typeface="Calibri"/>
                        </a:rPr>
                        <a:t>Executive Summary (as part of the online submission)</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38700">
                <a:tc>
                  <a:txBody>
                    <a:bodyPr/>
                    <a:lstStyle/>
                    <a:p>
                      <a:pPr marL="0" lvl="0" indent="0" algn="l" rtl="0">
                        <a:spcBef>
                          <a:spcPts val="0"/>
                        </a:spcBef>
                        <a:spcAft>
                          <a:spcPts val="0"/>
                        </a:spcAft>
                        <a:buNone/>
                      </a:pPr>
                      <a:r>
                        <a:rPr lang="en-US" sz="1600">
                          <a:solidFill>
                            <a:srgbClr val="101D49"/>
                          </a:solidFill>
                          <a:latin typeface="Calibri"/>
                          <a:ea typeface="Calibri"/>
                          <a:cs typeface="Calibri"/>
                          <a:sym typeface="Calibri"/>
                        </a:rPr>
                        <a:t>3/31/2025</a:t>
                      </a:r>
                      <a:endParaRPr>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i="0" u="none" strike="noStrike" cap="none">
                          <a:solidFill>
                            <a:srgbClr val="101D49"/>
                          </a:solidFill>
                          <a:latin typeface="Calibri"/>
                          <a:ea typeface="Calibri"/>
                          <a:cs typeface="Calibri"/>
                          <a:sym typeface="Calibri"/>
                        </a:rPr>
                        <a:t>Attestation Form (as part of the online submission)</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38700">
                <a:tc>
                  <a:txBody>
                    <a:bodyPr/>
                    <a:lstStyle/>
                    <a:p>
                      <a:pPr marL="0" lvl="0" indent="0" algn="l" rtl="0">
                        <a:spcBef>
                          <a:spcPts val="0"/>
                        </a:spcBef>
                        <a:spcAft>
                          <a:spcPts val="0"/>
                        </a:spcAft>
                        <a:buNone/>
                      </a:pPr>
                      <a:r>
                        <a:rPr lang="en-US" sz="1600">
                          <a:solidFill>
                            <a:srgbClr val="101D49"/>
                          </a:solidFill>
                          <a:latin typeface="Calibri"/>
                          <a:ea typeface="Calibri"/>
                          <a:cs typeface="Calibri"/>
                          <a:sym typeface="Calibri"/>
                        </a:rPr>
                        <a:t>3/31/2025</a:t>
                      </a:r>
                      <a:endParaRPr>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i="0" u="none" strike="noStrike" cap="none">
                          <a:solidFill>
                            <a:srgbClr val="101D49"/>
                          </a:solidFill>
                          <a:latin typeface="Calibri"/>
                          <a:ea typeface="Calibri"/>
                          <a:cs typeface="Calibri"/>
                          <a:sym typeface="Calibri"/>
                        </a:rPr>
                        <a:t>Indiana Economic Impact Form (Attachment C)</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38700">
                <a:tc>
                  <a:txBody>
                    <a:bodyPr/>
                    <a:lstStyle/>
                    <a:p>
                      <a:pPr marL="0" lvl="0" indent="0" algn="l" rtl="0">
                        <a:spcBef>
                          <a:spcPts val="0"/>
                        </a:spcBef>
                        <a:spcAft>
                          <a:spcPts val="0"/>
                        </a:spcAft>
                        <a:buNone/>
                      </a:pPr>
                      <a:r>
                        <a:rPr lang="en-US" sz="1600">
                          <a:solidFill>
                            <a:srgbClr val="101D49"/>
                          </a:solidFill>
                          <a:latin typeface="Calibri"/>
                          <a:ea typeface="Calibri"/>
                          <a:cs typeface="Calibri"/>
                          <a:sym typeface="Calibri"/>
                        </a:rPr>
                        <a:t>3/31/2025</a:t>
                      </a:r>
                      <a:endParaRPr>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i="0" u="none" strike="noStrike" cap="none">
                          <a:solidFill>
                            <a:srgbClr val="101D49"/>
                          </a:solidFill>
                          <a:latin typeface="Calibri"/>
                          <a:ea typeface="Calibri"/>
                          <a:cs typeface="Calibri"/>
                          <a:sym typeface="Calibri"/>
                        </a:rPr>
                        <a:t>Cost Proposal Template (Attachment D)</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38700">
                <a:tc>
                  <a:txBody>
                    <a:bodyPr/>
                    <a:lstStyle/>
                    <a:p>
                      <a:pPr marL="0" lvl="0" indent="0" algn="l" rtl="0">
                        <a:spcBef>
                          <a:spcPts val="0"/>
                        </a:spcBef>
                        <a:spcAft>
                          <a:spcPts val="0"/>
                        </a:spcAft>
                        <a:buNone/>
                      </a:pPr>
                      <a:r>
                        <a:rPr lang="en-US" sz="1600">
                          <a:solidFill>
                            <a:srgbClr val="101D49"/>
                          </a:solidFill>
                          <a:latin typeface="Calibri"/>
                          <a:ea typeface="Calibri"/>
                          <a:cs typeface="Calibri"/>
                          <a:sym typeface="Calibri"/>
                        </a:rPr>
                        <a:t>3/31/2025</a:t>
                      </a:r>
                      <a:endParaRPr>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600" i="0" u="none" strike="noStrike" cap="none">
                          <a:solidFill>
                            <a:srgbClr val="101D49"/>
                          </a:solidFill>
                          <a:latin typeface="Calibri"/>
                          <a:ea typeface="Calibri"/>
                          <a:cs typeface="Calibri"/>
                          <a:sym typeface="Calibri"/>
                        </a:rPr>
                        <a:t>Business Proposal Template (Attachment E)</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38700">
                <a:tc>
                  <a:txBody>
                    <a:bodyPr/>
                    <a:lstStyle/>
                    <a:p>
                      <a:pPr marL="0" lvl="0" indent="0" algn="l" rtl="0">
                        <a:spcBef>
                          <a:spcPts val="0"/>
                        </a:spcBef>
                        <a:spcAft>
                          <a:spcPts val="0"/>
                        </a:spcAft>
                        <a:buNone/>
                      </a:pPr>
                      <a:r>
                        <a:rPr lang="en-US" sz="1600">
                          <a:solidFill>
                            <a:srgbClr val="101D49"/>
                          </a:solidFill>
                          <a:latin typeface="Calibri"/>
                          <a:ea typeface="Calibri"/>
                          <a:cs typeface="Calibri"/>
                          <a:sym typeface="Calibri"/>
                        </a:rPr>
                        <a:t>3/31/2025</a:t>
                      </a:r>
                      <a:endParaRPr>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600" i="0" u="none" strike="noStrike" cap="none">
                          <a:solidFill>
                            <a:srgbClr val="101D49"/>
                          </a:solidFill>
                          <a:latin typeface="Calibri"/>
                          <a:ea typeface="Calibri"/>
                          <a:cs typeface="Calibri"/>
                          <a:sym typeface="Calibri"/>
                        </a:rPr>
                        <a:t>Technical Proposal Template (Attachment F)</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238700">
                <a:tc>
                  <a:txBody>
                    <a:bodyPr/>
                    <a:lstStyle/>
                    <a:p>
                      <a:pPr marL="0" lvl="0" indent="0" algn="l" rtl="0">
                        <a:spcBef>
                          <a:spcPts val="0"/>
                        </a:spcBef>
                        <a:spcAft>
                          <a:spcPts val="0"/>
                        </a:spcAft>
                        <a:buNone/>
                      </a:pPr>
                      <a:r>
                        <a:rPr lang="en-US" sz="1600">
                          <a:solidFill>
                            <a:srgbClr val="101D49"/>
                          </a:solidFill>
                          <a:latin typeface="Calibri"/>
                          <a:ea typeface="Calibri"/>
                          <a:cs typeface="Calibri"/>
                          <a:sym typeface="Calibri"/>
                        </a:rPr>
                        <a:t>3/31/2025</a:t>
                      </a:r>
                      <a:endParaRPr>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600" i="0" u="none" strike="noStrike" cap="none">
                          <a:solidFill>
                            <a:srgbClr val="101D49"/>
                          </a:solidFill>
                          <a:latin typeface="Calibri"/>
                          <a:ea typeface="Calibri"/>
                          <a:cs typeface="Calibri"/>
                          <a:sym typeface="Calibri"/>
                        </a:rPr>
                        <a:t>Minimum Requirements Template (Attachment F1)</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238700">
                <a:tc>
                  <a:txBody>
                    <a:bodyPr/>
                    <a:lstStyle/>
                    <a:p>
                      <a:pPr marL="0" lvl="0" indent="0" algn="l" rtl="0">
                        <a:spcBef>
                          <a:spcPts val="0"/>
                        </a:spcBef>
                        <a:spcAft>
                          <a:spcPts val="0"/>
                        </a:spcAft>
                        <a:buNone/>
                      </a:pPr>
                      <a:r>
                        <a:rPr lang="en-US" sz="1600">
                          <a:solidFill>
                            <a:srgbClr val="101D49"/>
                          </a:solidFill>
                          <a:latin typeface="Calibri"/>
                          <a:ea typeface="Calibri"/>
                          <a:cs typeface="Calibri"/>
                          <a:sym typeface="Calibri"/>
                        </a:rPr>
                        <a:t>4/3/2025</a:t>
                      </a:r>
                      <a:endParaRPr>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i="0" u="none" strike="noStrike" cap="none">
                          <a:solidFill>
                            <a:srgbClr val="101D49"/>
                          </a:solidFill>
                          <a:latin typeface="Calibri"/>
                          <a:ea typeface="Calibri"/>
                          <a:cs typeface="Calibri"/>
                          <a:sym typeface="Calibri"/>
                        </a:rPr>
                        <a:t>Reference Check Forms (Attachment H)</a:t>
                      </a:r>
                      <a:endParaRPr sz="14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g1ee8d01f392_2_90"/>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a:latin typeface="Calibri"/>
                <a:ea typeface="Calibri"/>
                <a:cs typeface="Calibri"/>
                <a:sym typeface="Calibri"/>
              </a:rPr>
              <a:t>Submission Requirements</a:t>
            </a:r>
            <a:br>
              <a:rPr lang="en-US" sz="4000">
                <a:latin typeface="Calibri"/>
                <a:ea typeface="Calibri"/>
                <a:cs typeface="Calibri"/>
                <a:sym typeface="Calibri"/>
              </a:rPr>
            </a:br>
            <a:endParaRPr sz="4000">
              <a:latin typeface="Calibri"/>
              <a:ea typeface="Calibri"/>
              <a:cs typeface="Calibri"/>
              <a:sym typeface="Calibri"/>
            </a:endParaRPr>
          </a:p>
        </p:txBody>
      </p:sp>
      <p:sp>
        <p:nvSpPr>
          <p:cNvPr id="526" name="Google Shape;526;g1ee8d01f392_2_90"/>
          <p:cNvSpPr txBox="1">
            <a:spLocks noGrp="1"/>
          </p:cNvSpPr>
          <p:nvPr>
            <p:ph type="body" idx="1"/>
          </p:nvPr>
        </p:nvSpPr>
        <p:spPr>
          <a:xfrm>
            <a:off x="1300575" y="1509200"/>
            <a:ext cx="9180000" cy="4679400"/>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94000"/>
              </a:lnSpc>
              <a:spcBef>
                <a:spcPts val="0"/>
              </a:spcBef>
              <a:spcAft>
                <a:spcPts val="0"/>
              </a:spcAft>
              <a:buClr>
                <a:srgbClr val="101D49"/>
              </a:buClr>
              <a:buSzPct val="100000"/>
              <a:buNone/>
            </a:pPr>
            <a:r>
              <a:rPr lang="en-US" sz="2600" b="1">
                <a:solidFill>
                  <a:srgbClr val="101D49"/>
                </a:solidFill>
                <a:latin typeface="Calibri"/>
                <a:ea typeface="Calibri"/>
                <a:cs typeface="Calibri"/>
                <a:sym typeface="Calibri"/>
              </a:rPr>
              <a:t>All submissions must be made through the Supplier Portal as described in RFP Section 1.8. </a:t>
            </a:r>
            <a:endParaRPr>
              <a:solidFill>
                <a:srgbClr val="101D49"/>
              </a:solidFill>
            </a:endParaRPr>
          </a:p>
          <a:p>
            <a:pPr marL="0" lvl="0" indent="0" algn="l" rtl="0">
              <a:lnSpc>
                <a:spcPct val="94000"/>
              </a:lnSpc>
              <a:spcBef>
                <a:spcPts val="0"/>
              </a:spcBef>
              <a:spcAft>
                <a:spcPts val="0"/>
              </a:spcAft>
              <a:buClr>
                <a:srgbClr val="101D49"/>
              </a:buClr>
              <a:buSzPct val="100000"/>
              <a:buNone/>
            </a:pPr>
            <a:endParaRPr sz="2600">
              <a:solidFill>
                <a:srgbClr val="101D49"/>
              </a:solidFill>
              <a:latin typeface="Calibri"/>
              <a:ea typeface="Calibri"/>
              <a:cs typeface="Calibri"/>
              <a:sym typeface="Calibri"/>
            </a:endParaRPr>
          </a:p>
          <a:p>
            <a:pPr marL="45720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All proposals must be received through the Supplier Portal at the link below by the Procurement Division no later than the date and time outlined in </a:t>
            </a:r>
            <a:r>
              <a:rPr lang="en-US" sz="210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Section 1.24</a:t>
            </a:r>
            <a:r>
              <a:rPr lang="en-US" sz="2100">
                <a:solidFill>
                  <a:schemeClr val="dk1"/>
                </a:solidFill>
                <a:latin typeface="Calibri"/>
                <a:ea typeface="Calibri"/>
                <a:cs typeface="Calibri"/>
                <a:sym typeface="Calibri"/>
              </a:rPr>
              <a:t> </a:t>
            </a:r>
            <a:r>
              <a:rPr lang="en-US" sz="2100">
                <a:solidFill>
                  <a:srgbClr val="000000"/>
                </a:solidFill>
                <a:latin typeface="Calibri"/>
                <a:ea typeface="Calibri"/>
                <a:cs typeface="Calibri"/>
                <a:sym typeface="Calibri"/>
              </a:rPr>
              <a:t>Summary of Milestones.  The proposal will be considered the official response in evaluating responses for scoring and protest resolution and may be posted on the IDOA website, </a:t>
            </a:r>
            <a:r>
              <a:rPr lang="en-US" sz="2100" u="sng">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https://www.in.gov/idoa/procurement/award-recommendations/</a:t>
            </a:r>
            <a:r>
              <a:rPr lang="en-US" sz="2100">
                <a:solidFill>
                  <a:srgbClr val="000000"/>
                </a:solidFill>
                <a:latin typeface="Calibri"/>
                <a:ea typeface="Calibri"/>
                <a:cs typeface="Calibri"/>
                <a:sym typeface="Calibri"/>
              </a:rPr>
              <a:t> if recommended for selection. The proposal must follow the format indicated in </a:t>
            </a:r>
            <a:r>
              <a:rPr lang="en-US" sz="2100" u="sng">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Section Two</a:t>
            </a:r>
            <a:r>
              <a:rPr lang="en-US" sz="2100">
                <a:solidFill>
                  <a:schemeClr val="dk1"/>
                </a:solidFill>
                <a:latin typeface="Calibri"/>
                <a:ea typeface="Calibri"/>
                <a:cs typeface="Calibri"/>
                <a:sym typeface="Calibri"/>
              </a:rPr>
              <a:t> </a:t>
            </a:r>
            <a:r>
              <a:rPr lang="en-US" sz="2100">
                <a:solidFill>
                  <a:srgbClr val="000000"/>
                </a:solidFill>
                <a:latin typeface="Calibri"/>
                <a:ea typeface="Calibri"/>
                <a:cs typeface="Calibri"/>
                <a:sym typeface="Calibri"/>
              </a:rPr>
              <a:t>of the RFP document. No other method of submission will be accepted.  Unnecessarily elaborate brochures or other presentations, beyond those necessary to present a complete and effective proposal, are not desired.   </a:t>
            </a:r>
            <a:endParaRPr/>
          </a:p>
          <a:p>
            <a:pPr marL="384038" lvl="0" indent="-280722" algn="l" rtl="0">
              <a:lnSpc>
                <a:spcPct val="94000"/>
              </a:lnSpc>
              <a:spcBef>
                <a:spcPts val="0"/>
              </a:spcBef>
              <a:spcAft>
                <a:spcPts val="0"/>
              </a:spcAft>
              <a:buClr>
                <a:srgbClr val="101D49"/>
              </a:buClr>
              <a:buSzPct val="100000"/>
              <a:buNone/>
            </a:pPr>
            <a:endParaRPr sz="2100">
              <a:solidFill>
                <a:srgbClr val="000000"/>
              </a:solidFill>
              <a:latin typeface="Calibri"/>
              <a:ea typeface="Calibri"/>
              <a:cs typeface="Calibri"/>
              <a:sym typeface="Calibri"/>
            </a:endParaRPr>
          </a:p>
          <a:p>
            <a:pPr marL="457200" marR="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Multi-Factor Authentication:  </a:t>
            </a:r>
            <a:r>
              <a:rPr lang="en-US" sz="2100" u="sng">
                <a:solidFill>
                  <a:srgbClr val="0000FF"/>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https://www.in.gov/iot/customer-service/myshareingov/multi-factor-authentication/</a:t>
            </a:r>
            <a:endParaRPr sz="2100" u="sng">
              <a:solidFill>
                <a:srgbClr val="0000FF"/>
              </a:solidFill>
              <a:latin typeface="Calibri"/>
              <a:ea typeface="Calibri"/>
              <a:cs typeface="Calibri"/>
              <a:sym typeface="Calibri"/>
            </a:endParaRPr>
          </a:p>
          <a:p>
            <a:pPr marL="0" marR="0" lvl="0" indent="103313" algn="l" rtl="0">
              <a:lnSpc>
                <a:spcPct val="94000"/>
              </a:lnSpc>
              <a:spcBef>
                <a:spcPts val="0"/>
              </a:spcBef>
              <a:spcAft>
                <a:spcPts val="0"/>
              </a:spcAft>
              <a:buClr>
                <a:schemeClr val="dk2"/>
              </a:buClr>
              <a:buSzPct val="100000"/>
              <a:buNone/>
            </a:pPr>
            <a:endParaRPr sz="2100" u="sng">
              <a:solidFill>
                <a:srgbClr val="0000FF"/>
              </a:solidFill>
              <a:latin typeface="Calibri"/>
              <a:ea typeface="Calibri"/>
              <a:cs typeface="Calibri"/>
              <a:sym typeface="Calibri"/>
            </a:endParaRPr>
          </a:p>
          <a:p>
            <a:pPr marL="45720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Supplier Portal:  </a:t>
            </a:r>
            <a:r>
              <a:rPr lang="en-US" sz="2100" u="sng">
                <a:solidFill>
                  <a:srgbClr val="0000FF"/>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https://www.in.gov/idoa/procurement/supplier-resource-center/requirements-to-do-business-with-the-state/bidder-profile-registration/</a:t>
            </a:r>
            <a:endParaRPr sz="2100" u="sng">
              <a:solidFill>
                <a:srgbClr val="0000FF"/>
              </a:solidFill>
              <a:latin typeface="Calibri"/>
              <a:ea typeface="Calibri"/>
              <a:cs typeface="Calibri"/>
              <a:sym typeface="Calibri"/>
            </a:endParaRPr>
          </a:p>
          <a:p>
            <a:pPr marL="0" lvl="0" indent="0" algn="l" rtl="0">
              <a:lnSpc>
                <a:spcPct val="94000"/>
              </a:lnSpc>
              <a:spcBef>
                <a:spcPts val="0"/>
              </a:spcBef>
              <a:spcAft>
                <a:spcPts val="0"/>
              </a:spcAft>
              <a:buClr>
                <a:schemeClr val="dk2"/>
              </a:buClr>
              <a:buSzPct val="100000"/>
              <a:buNone/>
            </a:pPr>
            <a:endParaRPr sz="2100">
              <a:latin typeface="Times New Roman"/>
              <a:ea typeface="Times New Roman"/>
              <a:cs typeface="Times New Roman"/>
              <a:sym typeface="Times New Roman"/>
            </a:endParaRPr>
          </a:p>
          <a:p>
            <a:pPr marL="45720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PDF guide on how to submit an electronic bid: </a:t>
            </a:r>
            <a:r>
              <a:rPr lang="en-US" sz="2100" u="sng">
                <a:solidFill>
                  <a:srgbClr val="0000FF"/>
                </a:solidFill>
                <a:latin typeface="Calibri"/>
                <a:ea typeface="Calibri"/>
                <a:cs typeface="Calibri"/>
                <a:sym typeface="Calibri"/>
                <a:hlinkClick r:id="rId8">
                  <a:extLst>
                    <a:ext uri="{A12FA001-AC4F-418D-AE19-62706E023703}">
                      <ahyp:hlinkClr xmlns:ahyp="http://schemas.microsoft.com/office/drawing/2018/hyperlinkcolor" val="tx"/>
                    </a:ext>
                  </a:extLst>
                </a:hlinkClick>
              </a:rPr>
              <a:t>https://www.in.gov/idoa/procurement/supplier-resource-center/requirements-to-do-business-with-the-state/bidder-profile-registration/manage-my-bidder-profile/submitting-a-bid/</a:t>
            </a:r>
            <a:endParaRPr sz="2300" b="1">
              <a:solidFill>
                <a:srgbClr val="101D49"/>
              </a:solidFill>
              <a:latin typeface="Calibri"/>
              <a:ea typeface="Calibri"/>
              <a:cs typeface="Calibri"/>
              <a:sym typeface="Calibri"/>
            </a:endParaRPr>
          </a:p>
          <a:p>
            <a:pPr marL="457200" lvl="0" indent="0" algn="l" rtl="0">
              <a:lnSpc>
                <a:spcPct val="94000"/>
              </a:lnSpc>
              <a:spcBef>
                <a:spcPts val="0"/>
              </a:spcBef>
              <a:spcAft>
                <a:spcPts val="0"/>
              </a:spcAft>
              <a:buNone/>
            </a:pPr>
            <a:endParaRPr sz="2300" b="1">
              <a:solidFill>
                <a:srgbClr val="101D49"/>
              </a:solidFill>
              <a:latin typeface="Calibri"/>
              <a:ea typeface="Calibri"/>
              <a:cs typeface="Calibri"/>
              <a:sym typeface="Calibri"/>
            </a:endParaRPr>
          </a:p>
          <a:p>
            <a:pPr marL="457200" lvl="0" indent="-330835" algn="l" rtl="0">
              <a:lnSpc>
                <a:spcPct val="94000"/>
              </a:lnSpc>
              <a:spcBef>
                <a:spcPts val="1200"/>
              </a:spcBef>
              <a:spcAft>
                <a:spcPts val="0"/>
              </a:spcAft>
              <a:buClr>
                <a:srgbClr val="101D49"/>
              </a:buClr>
              <a:buSzPct val="100000"/>
              <a:buFont typeface="Calibri"/>
              <a:buChar char="●"/>
            </a:pPr>
            <a:r>
              <a:rPr lang="en-US" sz="2300" b="1">
                <a:solidFill>
                  <a:srgbClr val="101D49"/>
                </a:solidFill>
                <a:latin typeface="Calibri"/>
                <a:ea typeface="Calibri"/>
                <a:cs typeface="Calibri"/>
                <a:sym typeface="Calibri"/>
              </a:rPr>
              <a:t>You must be a registered bidder to submit a proposal. </a:t>
            </a:r>
            <a:endParaRPr sz="2300">
              <a:latin typeface="Calibri"/>
              <a:ea typeface="Calibri"/>
              <a:cs typeface="Calibri"/>
              <a:sym typeface="Calibri"/>
            </a:endParaRPr>
          </a:p>
          <a:p>
            <a:pPr marL="0" lvl="0" indent="0" algn="l" rtl="0">
              <a:lnSpc>
                <a:spcPct val="94000"/>
              </a:lnSpc>
              <a:spcBef>
                <a:spcPts val="1200"/>
              </a:spcBef>
              <a:spcAft>
                <a:spcPts val="0"/>
              </a:spcAft>
              <a:buClr>
                <a:srgbClr val="FF0000"/>
              </a:buClr>
              <a:buSzPct val="100000"/>
              <a:buNone/>
            </a:pPr>
            <a:r>
              <a:rPr lang="en-US" sz="2100" b="1">
                <a:solidFill>
                  <a:srgbClr val="FF0000"/>
                </a:solidFill>
                <a:latin typeface="Calibri"/>
                <a:ea typeface="Calibri"/>
                <a:cs typeface="Calibri"/>
                <a:sym typeface="Calibri"/>
              </a:rPr>
              <a:t>It is your responsibility to ensure that all required documents and forms are submitted prior to the due dates. Failure to complete or submit required documents and forms may result in disqualification or loss of points. </a:t>
            </a:r>
            <a:endParaRPr sz="2100">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37"/>
          <p:cNvSpPr txBox="1">
            <a:spLocks noGrp="1"/>
          </p:cNvSpPr>
          <p:nvPr>
            <p:ph type="title"/>
          </p:nvPr>
        </p:nvSpPr>
        <p:spPr>
          <a:xfrm>
            <a:off x="1371600" y="76972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Additional Information</a:t>
            </a:r>
            <a:endParaRPr/>
          </a:p>
        </p:txBody>
      </p:sp>
      <p:sp>
        <p:nvSpPr>
          <p:cNvPr id="533" name="Google Shape;533;p37"/>
          <p:cNvSpPr txBox="1">
            <a:spLocks noGrp="1"/>
          </p:cNvSpPr>
          <p:nvPr>
            <p:ph type="body" idx="1"/>
          </p:nvPr>
        </p:nvSpPr>
        <p:spPr>
          <a:xfrm>
            <a:off x="1219200" y="1598880"/>
            <a:ext cx="9745579" cy="4437292"/>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chemeClr val="dk1"/>
              </a:buClr>
              <a:buSzPts val="1800"/>
              <a:buNone/>
            </a:pPr>
            <a:r>
              <a:rPr lang="en-US" sz="1800" b="1">
                <a:solidFill>
                  <a:schemeClr val="dk1"/>
                </a:solidFill>
              </a:rPr>
              <a:t>IDOA PROCUREMENT LINKS AND NUMBERS</a:t>
            </a:r>
            <a:endParaRPr sz="1800" b="1" u="sng">
              <a:solidFill>
                <a:schemeClr val="dk1"/>
              </a:solidFill>
              <a:hlinkClick r:id="rId3">
                <a:extLst>
                  <a:ext uri="{A12FA001-AC4F-418D-AE19-62706E023703}">
                    <ahyp:hlinkClr xmlns:ahyp="http://schemas.microsoft.com/office/drawing/2018/hyperlinkcolor" val="tx"/>
                  </a:ext>
                </a:extLst>
              </a:hlinkClick>
            </a:endParaRPr>
          </a:p>
          <a:p>
            <a:pPr marL="342900" lvl="0" indent="-342900" algn="ctr" rtl="0">
              <a:lnSpc>
                <a:spcPct val="80000"/>
              </a:lnSpc>
              <a:spcBef>
                <a:spcPts val="360"/>
              </a:spcBef>
              <a:spcAft>
                <a:spcPts val="0"/>
              </a:spcAft>
              <a:buClr>
                <a:srgbClr val="4C7C99"/>
              </a:buClr>
              <a:buSzPts val="1800"/>
              <a:buNone/>
            </a:pPr>
            <a:r>
              <a:rPr lang="en-US" sz="1800" u="sng">
                <a:solidFill>
                  <a:srgbClr val="4C7C99"/>
                </a:solidFill>
                <a:hlinkClick r:id="rId3">
                  <a:extLst>
                    <a:ext uri="{A12FA001-AC4F-418D-AE19-62706E023703}">
                      <ahyp:hlinkClr xmlns:ahyp="http://schemas.microsoft.com/office/drawing/2018/hyperlinkcolor" val="tx"/>
                    </a:ext>
                  </a:extLst>
                </a:hlinkClick>
              </a:rPr>
              <a:t>http://www.in.gov/idoa/2354.htm</a:t>
            </a:r>
            <a:endParaRPr sz="1800">
              <a:solidFill>
                <a:srgbClr val="4C7C99"/>
              </a:solidFill>
            </a:endParaRPr>
          </a:p>
          <a:p>
            <a:pPr marL="342900" lvl="0" indent="-342900" algn="ctr" rtl="0">
              <a:lnSpc>
                <a:spcPct val="80000"/>
              </a:lnSpc>
              <a:spcBef>
                <a:spcPts val="360"/>
              </a:spcBef>
              <a:spcAft>
                <a:spcPts val="0"/>
              </a:spcAft>
              <a:buClr>
                <a:schemeClr val="dk2"/>
              </a:buClr>
              <a:buSzPts val="1800"/>
              <a:buNone/>
            </a:pPr>
            <a:endParaRPr sz="1800">
              <a:solidFill>
                <a:schemeClr val="dk1"/>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Link to the developing for bidder registry with IDOA and Secretary of State.</a:t>
            </a:r>
            <a:endParaRPr/>
          </a:p>
          <a:p>
            <a:pPr marL="514350" lvl="1" indent="0" algn="l" rtl="0">
              <a:lnSpc>
                <a:spcPct val="80000"/>
              </a:lnSpc>
              <a:spcBef>
                <a:spcPts val="360"/>
              </a:spcBef>
              <a:spcAft>
                <a:spcPts val="0"/>
              </a:spcAft>
              <a:buClr>
                <a:srgbClr val="4C7C99"/>
              </a:buClr>
              <a:buSzPts val="1800"/>
              <a:buNone/>
            </a:pPr>
            <a:r>
              <a:rPr lang="en-US" sz="1800" i="0" u="sng">
                <a:solidFill>
                  <a:srgbClr val="4C7C99"/>
                </a:solidFill>
                <a:hlinkClick r:id="rId4">
                  <a:extLst>
                    <a:ext uri="{A12FA001-AC4F-418D-AE19-62706E023703}">
                      <ahyp:hlinkClr xmlns:ahyp="http://schemas.microsoft.com/office/drawing/2018/hyperlinkcolor" val="tx"/>
                    </a:ext>
                  </a:extLst>
                </a:hlinkClick>
              </a:rPr>
              <a:t>http://www.in.gov/idoa/2464.htm</a:t>
            </a:r>
            <a:endParaRPr sz="18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Secretary of State of Indiana:</a:t>
            </a:r>
            <a:endParaRPr/>
          </a:p>
          <a:p>
            <a:pPr marL="514350" lvl="1" indent="0" algn="l" rtl="0">
              <a:lnSpc>
                <a:spcPct val="80000"/>
              </a:lnSpc>
              <a:spcBef>
                <a:spcPts val="360"/>
              </a:spcBef>
              <a:spcAft>
                <a:spcPts val="0"/>
              </a:spcAft>
              <a:buClr>
                <a:schemeClr val="dk1"/>
              </a:buClr>
              <a:buSzPts val="1800"/>
              <a:buNone/>
            </a:pPr>
            <a:r>
              <a:rPr lang="en-US" sz="1800" i="0">
                <a:solidFill>
                  <a:schemeClr val="dk1"/>
                </a:solidFill>
              </a:rPr>
              <a:t>Can be reached at (317) 232-6576 for registration assistance. </a:t>
            </a:r>
            <a:r>
              <a:rPr lang="en-US" sz="1800" i="0" u="sng">
                <a:solidFill>
                  <a:srgbClr val="4C7C99"/>
                </a:solidFill>
                <a:hlinkClick r:id="rId5">
                  <a:extLst>
                    <a:ext uri="{A12FA001-AC4F-418D-AE19-62706E023703}">
                      <ahyp:hlinkClr xmlns:ahyp="http://schemas.microsoft.com/office/drawing/2018/hyperlinkcolor" val="tx"/>
                    </a:ext>
                  </a:extLst>
                </a:hlinkClick>
              </a:rPr>
              <a:t>www.in.gov/sos</a:t>
            </a:r>
            <a:endParaRPr sz="18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See Vendor and Supplier Resource Center:</a:t>
            </a:r>
            <a:endParaRPr/>
          </a:p>
          <a:p>
            <a:pPr marL="514350" lvl="1" indent="0" algn="l" rtl="0">
              <a:lnSpc>
                <a:spcPct val="80000"/>
              </a:lnSpc>
              <a:spcBef>
                <a:spcPts val="360"/>
              </a:spcBef>
              <a:spcAft>
                <a:spcPts val="0"/>
              </a:spcAft>
              <a:buClr>
                <a:srgbClr val="4C7C99"/>
              </a:buClr>
              <a:buSzPts val="1800"/>
              <a:buNone/>
            </a:pPr>
            <a:r>
              <a:rPr lang="en-US" sz="1800" i="0" u="sng">
                <a:solidFill>
                  <a:srgbClr val="4C7C99"/>
                </a:solidFill>
                <a:hlinkClick r:id="rId6">
                  <a:extLst>
                    <a:ext uri="{A12FA001-AC4F-418D-AE19-62706E023703}">
                      <ahyp:hlinkClr xmlns:ahyp="http://schemas.microsoft.com/office/drawing/2018/hyperlinkcolor" val="tx"/>
                    </a:ext>
                  </a:extLst>
                </a:hlinkClick>
              </a:rPr>
              <a:t>http://www.in.gov/idoa/3106.htm</a:t>
            </a:r>
            <a:endParaRPr sz="18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Minority and Women Owned Business Enterprises:</a:t>
            </a:r>
            <a:endParaRPr/>
          </a:p>
          <a:p>
            <a:pPr marL="530339" lvl="1" indent="0" algn="l" rtl="0">
              <a:lnSpc>
                <a:spcPct val="80000"/>
              </a:lnSpc>
              <a:spcBef>
                <a:spcPts val="360"/>
              </a:spcBef>
              <a:spcAft>
                <a:spcPts val="0"/>
              </a:spcAft>
              <a:buClr>
                <a:schemeClr val="dk1"/>
              </a:buClr>
              <a:buSzPts val="1800"/>
              <a:buNone/>
            </a:pPr>
            <a:r>
              <a:rPr lang="en-US" sz="1800" i="0">
                <a:solidFill>
                  <a:schemeClr val="dk1"/>
                </a:solidFill>
              </a:rPr>
              <a:t>Link to more information and full listing of IDOA Minority and Women Owned Businesses</a:t>
            </a:r>
            <a:endParaRPr/>
          </a:p>
          <a:p>
            <a:pPr marL="530339" lvl="1" indent="0" algn="l" rtl="0">
              <a:lnSpc>
                <a:spcPct val="80000"/>
              </a:lnSpc>
              <a:spcBef>
                <a:spcPts val="360"/>
              </a:spcBef>
              <a:spcAft>
                <a:spcPts val="0"/>
              </a:spcAft>
              <a:buClr>
                <a:srgbClr val="4C7C99"/>
              </a:buClr>
              <a:buSzPts val="1800"/>
              <a:buNone/>
            </a:pPr>
            <a:r>
              <a:rPr lang="en-US" sz="1800" i="0" u="sng">
                <a:solidFill>
                  <a:srgbClr val="4C7C99"/>
                </a:solidFill>
                <a:hlinkClick r:id="rId7">
                  <a:extLst>
                    <a:ext uri="{A12FA001-AC4F-418D-AE19-62706E023703}">
                      <ahyp:hlinkClr xmlns:ahyp="http://schemas.microsoft.com/office/drawing/2018/hyperlinkcolor" val="tx"/>
                    </a:ext>
                  </a:extLst>
                </a:hlinkClick>
              </a:rPr>
              <a:t>http://www.in.gov/idoa/2352.htm</a:t>
            </a:r>
            <a:endParaRPr sz="18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RFP posting and updates:</a:t>
            </a:r>
            <a:endParaRPr/>
          </a:p>
          <a:p>
            <a:pPr marL="530339" lvl="1" indent="0" algn="l" rtl="0">
              <a:lnSpc>
                <a:spcPct val="80000"/>
              </a:lnSpc>
              <a:spcBef>
                <a:spcPts val="360"/>
              </a:spcBef>
              <a:spcAft>
                <a:spcPts val="0"/>
              </a:spcAft>
              <a:buClr>
                <a:schemeClr val="dk1"/>
              </a:buClr>
              <a:buSzPts val="1800"/>
              <a:buNone/>
            </a:pPr>
            <a:r>
              <a:rPr lang="en-US" sz="1800" i="0">
                <a:solidFill>
                  <a:schemeClr val="dk1"/>
                </a:solidFill>
              </a:rPr>
              <a:t>Go to </a:t>
            </a:r>
            <a:r>
              <a:rPr lang="en-US" sz="1800" i="0" u="sng">
                <a:solidFill>
                  <a:srgbClr val="4C7C99"/>
                </a:solidFill>
                <a:hlinkClick r:id="rId8">
                  <a:extLst>
                    <a:ext uri="{A12FA001-AC4F-418D-AE19-62706E023703}">
                      <ahyp:hlinkClr xmlns:ahyp="http://schemas.microsoft.com/office/drawing/2018/hyperlinkcolor" val="tx"/>
                    </a:ext>
                  </a:extLst>
                </a:hlinkClick>
              </a:rPr>
              <a:t>http://www.in.gov/idoa/2354.htm</a:t>
            </a:r>
            <a:r>
              <a:rPr lang="en-US" sz="1800" i="0">
                <a:solidFill>
                  <a:srgbClr val="4C7C99"/>
                </a:solidFill>
              </a:rPr>
              <a:t> </a:t>
            </a:r>
            <a:r>
              <a:rPr lang="en-US" sz="1800" i="0">
                <a:solidFill>
                  <a:schemeClr val="dk1"/>
                </a:solidFill>
              </a:rPr>
              <a:t>(select “Current Opportunities” link) </a:t>
            </a:r>
            <a:endParaRPr/>
          </a:p>
          <a:p>
            <a:pPr marL="530339" lvl="1" indent="0" algn="l" rtl="0">
              <a:lnSpc>
                <a:spcPct val="80000"/>
              </a:lnSpc>
              <a:spcBef>
                <a:spcPts val="0"/>
              </a:spcBef>
              <a:spcAft>
                <a:spcPts val="0"/>
              </a:spcAft>
              <a:buClr>
                <a:schemeClr val="dk1"/>
              </a:buClr>
              <a:buSzPts val="1800"/>
              <a:buNone/>
            </a:pPr>
            <a:r>
              <a:rPr lang="en-US" sz="1800" i="0">
                <a:solidFill>
                  <a:schemeClr val="dk1"/>
                </a:solidFill>
              </a:rPr>
              <a:t>Scroll through table until you find desired RFP number on left-hand side and click the link.</a:t>
            </a:r>
            <a:endParaRPr sz="1800" b="1" i="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Google Shape;539;p3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Questions</a:t>
            </a:r>
            <a:br>
              <a:rPr lang="en-US" sz="4000">
                <a:solidFill>
                  <a:schemeClr val="dk1"/>
                </a:solidFill>
              </a:rPr>
            </a:br>
            <a:endParaRPr sz="4000"/>
          </a:p>
        </p:txBody>
      </p:sp>
      <p:sp>
        <p:nvSpPr>
          <p:cNvPr id="540" name="Google Shape;540;p38"/>
          <p:cNvSpPr txBox="1">
            <a:spLocks noGrp="1"/>
          </p:cNvSpPr>
          <p:nvPr>
            <p:ph type="body" idx="1"/>
          </p:nvPr>
        </p:nvSpPr>
        <p:spPr>
          <a:xfrm>
            <a:off x="1371600" y="2298699"/>
            <a:ext cx="9601200" cy="2656073"/>
          </a:xfrm>
          <a:prstGeom prst="rect">
            <a:avLst/>
          </a:prstGeom>
          <a:noFill/>
          <a:ln>
            <a:noFill/>
          </a:ln>
        </p:spPr>
        <p:txBody>
          <a:bodyPr spcFirstLastPara="1" wrap="square" lIns="91425" tIns="45700" rIns="91425" bIns="45700" anchor="t" anchorCtr="0">
            <a:normAutofit fontScale="92500" lnSpcReduction="20000"/>
          </a:bodyPr>
          <a:lstStyle/>
          <a:p>
            <a:pPr marL="384037" lvl="0" indent="-437219" algn="l" rtl="0">
              <a:lnSpc>
                <a:spcPct val="94000"/>
              </a:lnSpc>
              <a:spcBef>
                <a:spcPts val="0"/>
              </a:spcBef>
              <a:spcAft>
                <a:spcPts val="0"/>
              </a:spcAft>
              <a:buClr>
                <a:srgbClr val="101D49"/>
              </a:buClr>
              <a:buSzPct val="100000"/>
              <a:buFont typeface="Noto Sans Symbols"/>
              <a:buChar char="●"/>
            </a:pPr>
            <a:r>
              <a:rPr lang="en-US" sz="3500">
                <a:solidFill>
                  <a:srgbClr val="101D49"/>
                </a:solidFill>
              </a:rPr>
              <a:t>All questions/inquiries should be submitted using the Q&amp;A Templates (Attachments G) based on the process outlined in Section 1.7 of the RFP Main Document.</a:t>
            </a:r>
            <a:endParaRPr sz="3500">
              <a:solidFill>
                <a:srgbClr val="101D49"/>
              </a:solidFill>
            </a:endParaRPr>
          </a:p>
          <a:p>
            <a:pPr marL="384038" lvl="0" indent="-257038" algn="l" rtl="0">
              <a:lnSpc>
                <a:spcPct val="94000"/>
              </a:lnSpc>
              <a:spcBef>
                <a:spcPts val="1200"/>
              </a:spcBef>
              <a:spcAft>
                <a:spcPts val="0"/>
              </a:spcAft>
              <a:buClr>
                <a:schemeClr val="dk2"/>
              </a:buClr>
              <a:buSzPct val="100000"/>
              <a:buFont typeface="Noto Sans Symbols"/>
              <a:buNone/>
            </a:pPr>
            <a:endParaRPr>
              <a:solidFill>
                <a:srgbClr val="101D49"/>
              </a:solidFill>
            </a:endParaRPr>
          </a:p>
          <a:p>
            <a:pPr marL="0" lvl="0" indent="0" algn="l" rtl="0">
              <a:lnSpc>
                <a:spcPct val="94000"/>
              </a:lnSpc>
              <a:spcBef>
                <a:spcPts val="1200"/>
              </a:spcBef>
              <a:spcAft>
                <a:spcPts val="0"/>
              </a:spcAft>
              <a:buClr>
                <a:schemeClr val="dk2"/>
              </a:buClr>
              <a:buSzPct val="100000"/>
              <a:buFont typeface="Libre Franklin"/>
              <a:buNone/>
            </a:pPr>
            <a:endParaRPr sz="3200">
              <a:solidFill>
                <a:schemeClr val="dk1"/>
              </a:solidFill>
            </a:endParaRPr>
          </a:p>
          <a:p>
            <a:pPr marL="0" lvl="0" indent="0" algn="l" rtl="0">
              <a:lnSpc>
                <a:spcPct val="94000"/>
              </a:lnSpc>
              <a:spcBef>
                <a:spcPts val="1200"/>
              </a:spcBef>
              <a:spcAft>
                <a:spcPts val="0"/>
              </a:spcAft>
              <a:buClr>
                <a:schemeClr val="dk2"/>
              </a:buClr>
              <a:buSzPct val="100000"/>
              <a:buFont typeface="Libre Franklin"/>
              <a:buNone/>
            </a:pPr>
            <a:endParaRPr sz="3200">
              <a:solidFill>
                <a:schemeClr val="dk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545"/>
        <p:cNvGrpSpPr/>
        <p:nvPr/>
      </p:nvGrpSpPr>
      <p:grpSpPr>
        <a:xfrm>
          <a:off x="0" y="0"/>
          <a:ext cx="0" cy="0"/>
          <a:chOff x="0" y="0"/>
          <a:chExt cx="0" cy="0"/>
        </a:xfrm>
      </p:grpSpPr>
      <p:sp>
        <p:nvSpPr>
          <p:cNvPr id="546" name="Google Shape;546;p39"/>
          <p:cNvSpPr txBox="1">
            <a:spLocks noGrp="1"/>
          </p:cNvSpPr>
          <p:nvPr>
            <p:ph type="ctrTitle"/>
          </p:nvPr>
        </p:nvSpPr>
        <p:spPr>
          <a:xfrm>
            <a:off x="2330116" y="1333998"/>
            <a:ext cx="7531768" cy="4584700"/>
          </a:xfrm>
          <a:prstGeom prst="rect">
            <a:avLst/>
          </a:prstGeom>
          <a:noFill/>
          <a:ln>
            <a:noFill/>
          </a:ln>
        </p:spPr>
        <p:txBody>
          <a:bodyPr spcFirstLastPara="1" wrap="square" lIns="91425" tIns="45700" rIns="91425" bIns="45700" anchor="t" anchorCtr="0">
            <a:noAutofit/>
          </a:bodyPr>
          <a:lstStyle/>
          <a:p>
            <a:pPr marL="0" lvl="0" indent="0" algn="ctr" rtl="0">
              <a:lnSpc>
                <a:spcPct val="89000"/>
              </a:lnSpc>
              <a:spcBef>
                <a:spcPts val="0"/>
              </a:spcBef>
              <a:spcAft>
                <a:spcPts val="0"/>
              </a:spcAft>
              <a:buClr>
                <a:srgbClr val="101D49"/>
              </a:buClr>
              <a:buSzPts val="6000"/>
              <a:buFont typeface="Calibri"/>
              <a:buNone/>
            </a:pPr>
            <a:r>
              <a:rPr lang="en-US" sz="6000" b="1" cap="none">
                <a:latin typeface="Calibri"/>
                <a:ea typeface="Calibri"/>
                <a:cs typeface="Calibri"/>
                <a:sym typeface="Calibri"/>
              </a:rPr>
              <a:t>Thank You</a:t>
            </a:r>
            <a:br>
              <a:rPr lang="en-US" sz="2800" b="1" cap="none"/>
            </a:br>
            <a:br>
              <a:rPr lang="en-US" sz="2800" b="1" cap="none">
                <a:solidFill>
                  <a:srgbClr val="101D49"/>
                </a:solidFill>
              </a:rPr>
            </a:br>
            <a:r>
              <a:rPr lang="en-US" sz="2400" b="1">
                <a:solidFill>
                  <a:srgbClr val="101D49"/>
                </a:solidFill>
              </a:rPr>
              <a:t>Lindsey Osborne</a:t>
            </a:r>
            <a:br>
              <a:rPr lang="en-US" sz="2400" b="1" cap="none">
                <a:solidFill>
                  <a:srgbClr val="101D49"/>
                </a:solidFill>
              </a:rPr>
            </a:br>
            <a:r>
              <a:rPr lang="en-US" sz="2400">
                <a:solidFill>
                  <a:srgbClr val="101D49"/>
                </a:solidFill>
              </a:rPr>
              <a:t>liosborne@idoa.in.gov</a:t>
            </a:r>
            <a:br>
              <a:rPr lang="en-US" sz="2400" b="1" cap="none"/>
            </a:br>
            <a:br>
              <a:rPr lang="en-US" sz="2400" b="1" cap="none"/>
            </a:br>
            <a:br>
              <a:rPr lang="en-US" sz="2400" b="1" cap="none"/>
            </a:br>
            <a:r>
              <a:rPr lang="en-US" sz="2400" b="1" cap="none">
                <a:latin typeface="Calibri"/>
                <a:ea typeface="Calibri"/>
                <a:cs typeface="Calibri"/>
                <a:sym typeface="Calibri"/>
              </a:rPr>
              <a:t>Division of Supplier Diversity</a:t>
            </a:r>
            <a:br>
              <a:rPr lang="en-US" sz="2400" cap="none"/>
            </a:br>
            <a:r>
              <a:rPr lang="en-US" sz="2400" u="sng" cap="none">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mwbecompliance@idoa.in.gov</a:t>
            </a:r>
            <a:r>
              <a:rPr lang="en-US" sz="2400" cap="none">
                <a:solidFill>
                  <a:srgbClr val="0000FF"/>
                </a:solidFill>
                <a:latin typeface="Calibri"/>
                <a:ea typeface="Calibri"/>
                <a:cs typeface="Calibri"/>
                <a:sym typeface="Calibri"/>
              </a:rPr>
              <a:t> </a:t>
            </a:r>
            <a:br>
              <a:rPr lang="en-US" sz="2400" cap="none"/>
            </a:br>
            <a:r>
              <a:rPr lang="en-US" sz="2400" u="sng" cap="none">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www.in.gov/idoa/mwbe/payaudit.htm</a:t>
            </a:r>
            <a:r>
              <a:rPr lang="en-US" sz="2400" cap="none">
                <a:solidFill>
                  <a:srgbClr val="0000FF"/>
                </a:solidFill>
                <a:latin typeface="Calibri"/>
                <a:ea typeface="Calibri"/>
                <a:cs typeface="Calibri"/>
                <a:sym typeface="Calibri"/>
              </a:rPr>
              <a:t> </a:t>
            </a:r>
            <a:endParaRPr sz="2400" cap="none">
              <a:solidFill>
                <a:srgbClr val="0000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5"/>
          <p:cNvSpPr txBox="1">
            <a:spLocks noGrp="1"/>
          </p:cNvSpPr>
          <p:nvPr>
            <p:ph type="title"/>
          </p:nvPr>
        </p:nvSpPr>
        <p:spPr>
          <a:xfrm>
            <a:off x="1400654" y="763097"/>
            <a:ext cx="9601200" cy="74994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Scope of Work – Attachment K</a:t>
            </a:r>
            <a:endParaRPr>
              <a:solidFill>
                <a:srgbClr val="101D49"/>
              </a:solidFill>
            </a:endParaRPr>
          </a:p>
        </p:txBody>
      </p:sp>
      <p:sp>
        <p:nvSpPr>
          <p:cNvPr id="223" name="Google Shape;223;p5"/>
          <p:cNvSpPr txBox="1">
            <a:spLocks noGrp="1"/>
          </p:cNvSpPr>
          <p:nvPr>
            <p:ph type="body" idx="1"/>
          </p:nvPr>
        </p:nvSpPr>
        <p:spPr>
          <a:xfrm>
            <a:off x="1385156" y="1462206"/>
            <a:ext cx="9174480" cy="4793163"/>
          </a:xfrm>
          <a:prstGeom prst="rect">
            <a:avLst/>
          </a:prstGeom>
          <a:noFill/>
          <a:ln>
            <a:noFill/>
          </a:ln>
        </p:spPr>
        <p:txBody>
          <a:bodyPr spcFirstLastPara="1" wrap="square" lIns="91425" tIns="45700" rIns="91425" bIns="45700" anchor="t" anchorCtr="0">
            <a:noAutofit/>
          </a:bodyPr>
          <a:lstStyle/>
          <a:p>
            <a:pPr marL="457200" lvl="0" indent="-355600" algn="l" rtl="0">
              <a:spcBef>
                <a:spcPts val="0"/>
              </a:spcBef>
              <a:spcAft>
                <a:spcPts val="0"/>
              </a:spcAft>
              <a:buClr>
                <a:srgbClr val="101D49"/>
              </a:buClr>
              <a:buSzPts val="2000"/>
              <a:buChar char="●"/>
            </a:pPr>
            <a:r>
              <a:rPr lang="en-US">
                <a:solidFill>
                  <a:srgbClr val="101D49"/>
                </a:solidFill>
              </a:rPr>
              <a:t>The State is seeking to select one or more Contractor(s) to provide American Sign Language (ASL) Interpretation services. The Contractor(s) shall be responsible for providing American Sign Language (ASL) interpretation, Video Remote Interpreting (VRI), Virtual Online Interpreting, Certified Deaf Interpreter (CDI) interpretation, Communication Access Realtime Translation (CART), and Remote CART services for State agencies. </a:t>
            </a:r>
            <a:endParaRPr>
              <a:solidFill>
                <a:srgbClr val="101D49"/>
              </a:solidFill>
            </a:endParaRPr>
          </a:p>
          <a:p>
            <a:pPr marL="457200" lvl="0" indent="-355600" algn="l" rtl="0">
              <a:spcBef>
                <a:spcPts val="0"/>
              </a:spcBef>
              <a:spcAft>
                <a:spcPts val="0"/>
              </a:spcAft>
              <a:buClr>
                <a:srgbClr val="101D49"/>
              </a:buClr>
              <a:buSzPts val="2000"/>
              <a:buChar char="●"/>
            </a:pPr>
            <a:r>
              <a:rPr lang="en-US">
                <a:solidFill>
                  <a:srgbClr val="101D49"/>
                </a:solidFill>
              </a:rPr>
              <a:t>The Contractor(s) shall make these services available to all State agencies in Indiana for the purposes including but not limited to:</a:t>
            </a:r>
            <a:endParaRPr>
              <a:solidFill>
                <a:srgbClr val="101D49"/>
              </a:solidFill>
            </a:endParaRPr>
          </a:p>
          <a:p>
            <a:pPr marL="1371600" lvl="2" indent="-355600" algn="l" rtl="0">
              <a:spcBef>
                <a:spcPts val="0"/>
              </a:spcBef>
              <a:spcAft>
                <a:spcPts val="0"/>
              </a:spcAft>
              <a:buClr>
                <a:srgbClr val="101D49"/>
              </a:buClr>
              <a:buSzPts val="2000"/>
              <a:buChar char="■"/>
            </a:pPr>
            <a:r>
              <a:rPr lang="en-US" sz="2000">
                <a:solidFill>
                  <a:srgbClr val="101D49"/>
                </a:solidFill>
              </a:rPr>
              <a:t>Audio description and captioning</a:t>
            </a:r>
            <a:endParaRPr sz="2000">
              <a:solidFill>
                <a:srgbClr val="101D49"/>
              </a:solidFill>
            </a:endParaRPr>
          </a:p>
          <a:p>
            <a:pPr marL="1371600" lvl="2" indent="-355600" algn="l" rtl="0">
              <a:spcBef>
                <a:spcPts val="0"/>
              </a:spcBef>
              <a:spcAft>
                <a:spcPts val="0"/>
              </a:spcAft>
              <a:buClr>
                <a:srgbClr val="101D49"/>
              </a:buClr>
              <a:buSzPts val="2000"/>
              <a:buChar char="■"/>
            </a:pPr>
            <a:r>
              <a:rPr lang="en-US" sz="2000">
                <a:solidFill>
                  <a:srgbClr val="101D49"/>
                </a:solidFill>
              </a:rPr>
              <a:t>Educational programs and exhibits</a:t>
            </a:r>
            <a:endParaRPr sz="2000">
              <a:solidFill>
                <a:srgbClr val="101D49"/>
              </a:solidFill>
            </a:endParaRPr>
          </a:p>
          <a:p>
            <a:pPr marL="1371600" lvl="2" indent="-355600" algn="l" rtl="0">
              <a:spcBef>
                <a:spcPts val="0"/>
              </a:spcBef>
              <a:spcAft>
                <a:spcPts val="0"/>
              </a:spcAft>
              <a:buClr>
                <a:srgbClr val="101D49"/>
              </a:buClr>
              <a:buSzPts val="2000"/>
              <a:buChar char="■"/>
            </a:pPr>
            <a:r>
              <a:rPr lang="en-US" sz="2000">
                <a:solidFill>
                  <a:srgbClr val="101D49"/>
                </a:solidFill>
              </a:rPr>
              <a:t>Meetings</a:t>
            </a:r>
            <a:endParaRPr sz="2000">
              <a:solidFill>
                <a:srgbClr val="101D49"/>
              </a:solidFill>
            </a:endParaRPr>
          </a:p>
          <a:p>
            <a:pPr marL="1371600" lvl="2" indent="-355600" algn="l" rtl="0">
              <a:spcBef>
                <a:spcPts val="0"/>
              </a:spcBef>
              <a:spcAft>
                <a:spcPts val="0"/>
              </a:spcAft>
              <a:buClr>
                <a:srgbClr val="101D49"/>
              </a:buClr>
              <a:buSzPts val="2000"/>
              <a:buChar char="■"/>
            </a:pPr>
            <a:r>
              <a:rPr lang="en-US" sz="2000">
                <a:solidFill>
                  <a:srgbClr val="101D49"/>
                </a:solidFill>
              </a:rPr>
              <a:t>Case management</a:t>
            </a:r>
            <a:endParaRPr sz="2000">
              <a:solidFill>
                <a:srgbClr val="101D49"/>
              </a:solidFill>
            </a:endParaRPr>
          </a:p>
          <a:p>
            <a:pPr marL="1371600" lvl="2" indent="-355600" algn="l" rtl="0">
              <a:spcBef>
                <a:spcPts val="0"/>
              </a:spcBef>
              <a:spcAft>
                <a:spcPts val="0"/>
              </a:spcAft>
              <a:buClr>
                <a:srgbClr val="101D49"/>
              </a:buClr>
              <a:buSzPts val="2000"/>
              <a:buChar char="■"/>
            </a:pPr>
            <a:r>
              <a:rPr lang="en-US" sz="2000">
                <a:solidFill>
                  <a:srgbClr val="101D49"/>
                </a:solidFill>
              </a:rPr>
              <a:t>Day-to-day encounters at local agency offices</a:t>
            </a:r>
            <a:endParaRPr sz="2000">
              <a:solidFill>
                <a:srgbClr val="101D4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g1ee8b2ca97d_0_0"/>
          <p:cNvSpPr txBox="1">
            <a:spLocks noGrp="1"/>
          </p:cNvSpPr>
          <p:nvPr>
            <p:ph type="title"/>
          </p:nvPr>
        </p:nvSpPr>
        <p:spPr>
          <a:xfrm>
            <a:off x="1400654" y="763097"/>
            <a:ext cx="9601200" cy="7500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Scope of Work – Attachment K </a:t>
            </a:r>
            <a:r>
              <a:rPr lang="en-US" sz="2400"/>
              <a:t>(</a:t>
            </a:r>
            <a:r>
              <a:rPr lang="en-US" sz="2400" i="1"/>
              <a:t>cont.</a:t>
            </a:r>
            <a:r>
              <a:rPr lang="en-US" sz="2400"/>
              <a:t>)</a:t>
            </a:r>
            <a:endParaRPr/>
          </a:p>
        </p:txBody>
      </p:sp>
      <p:sp>
        <p:nvSpPr>
          <p:cNvPr id="230" name="Google Shape;230;g1ee8b2ca97d_0_0"/>
          <p:cNvSpPr txBox="1">
            <a:spLocks noGrp="1"/>
          </p:cNvSpPr>
          <p:nvPr>
            <p:ph type="body" idx="1"/>
          </p:nvPr>
        </p:nvSpPr>
        <p:spPr>
          <a:xfrm>
            <a:off x="1385156" y="1462206"/>
            <a:ext cx="9174600" cy="4793100"/>
          </a:xfrm>
          <a:prstGeom prst="rect">
            <a:avLst/>
          </a:prstGeom>
          <a:noFill/>
          <a:ln>
            <a:noFill/>
          </a:ln>
        </p:spPr>
        <p:txBody>
          <a:bodyPr spcFirstLastPara="1" wrap="square" lIns="91425" tIns="45700" rIns="91425" bIns="45700" anchor="t" anchorCtr="0">
            <a:noAutofit/>
          </a:bodyPr>
          <a:lstStyle/>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0" indent="0" algn="l" rtl="0">
              <a:spcBef>
                <a:spcPts val="0"/>
              </a:spcBef>
              <a:spcAft>
                <a:spcPts val="0"/>
              </a:spcAft>
              <a:buClr>
                <a:schemeClr val="dk1"/>
              </a:buClr>
              <a:buSzPts val="1100"/>
              <a:buNone/>
            </a:pPr>
            <a:r>
              <a:rPr lang="en-US" sz="1800" b="1" i="0">
                <a:solidFill>
                  <a:srgbClr val="101D49"/>
                </a:solidFill>
              </a:rPr>
              <a:t>The table below is a high-level purchasing profil</a:t>
            </a:r>
            <a:r>
              <a:rPr lang="en-US" sz="1800" b="1">
                <a:solidFill>
                  <a:srgbClr val="101D49"/>
                </a:solidFill>
              </a:rPr>
              <a:t>e, reflecting the total spend on ASL services by year. </a:t>
            </a:r>
            <a:endParaRPr sz="1800" b="1" i="0">
              <a:solidFill>
                <a:srgbClr val="101D49"/>
              </a:solidFill>
            </a:endParaRPr>
          </a:p>
          <a:p>
            <a:pPr marL="0" lvl="1" indent="0" algn="ctr" rtl="0">
              <a:lnSpc>
                <a:spcPct val="94000"/>
              </a:lnSpc>
              <a:spcBef>
                <a:spcPts val="0"/>
              </a:spcBef>
              <a:spcAft>
                <a:spcPts val="0"/>
              </a:spcAft>
              <a:buClr>
                <a:schemeClr val="dk2"/>
              </a:buClr>
              <a:buSzPts val="1800"/>
              <a:buNone/>
            </a:pPr>
            <a:endParaRPr sz="1800" b="1" i="0">
              <a:solidFill>
                <a:srgbClr val="101D49"/>
              </a:solidFill>
            </a:endParaRPr>
          </a:p>
          <a:p>
            <a:pPr marL="0" lvl="1" indent="0" algn="ctr" rtl="0">
              <a:lnSpc>
                <a:spcPct val="94000"/>
              </a:lnSpc>
              <a:spcBef>
                <a:spcPts val="0"/>
              </a:spcBef>
              <a:spcAft>
                <a:spcPts val="0"/>
              </a:spcAft>
              <a:buClr>
                <a:schemeClr val="dk2"/>
              </a:buClr>
              <a:buSzPts val="1800"/>
              <a:buNone/>
            </a:pPr>
            <a:r>
              <a:rPr lang="en-US" sz="1800" b="1" i="0">
                <a:solidFill>
                  <a:srgbClr val="101D49"/>
                </a:solidFill>
              </a:rPr>
              <a:t>Total Spend 2022 - 2023*</a:t>
            </a:r>
            <a:endParaRPr sz="1800" b="1"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l" rtl="0">
              <a:lnSpc>
                <a:spcPct val="94000"/>
              </a:lnSpc>
              <a:spcBef>
                <a:spcPts val="0"/>
              </a:spcBef>
              <a:spcAft>
                <a:spcPts val="0"/>
              </a:spcAft>
              <a:buClr>
                <a:schemeClr val="dk2"/>
              </a:buClr>
              <a:buSzPts val="1800"/>
              <a:buNone/>
            </a:pPr>
            <a:r>
              <a:rPr lang="en-US" sz="1800" i="0">
                <a:solidFill>
                  <a:srgbClr val="101D49"/>
                </a:solidFill>
              </a:rPr>
              <a:t>*These figures are only an estimate and are not to be construed as an amount to be offered under this solicitation.</a:t>
            </a:r>
            <a:endParaRPr sz="1800" i="0">
              <a:solidFill>
                <a:srgbClr val="101D49"/>
              </a:solidFill>
            </a:endParaRPr>
          </a:p>
        </p:txBody>
      </p:sp>
      <p:graphicFrame>
        <p:nvGraphicFramePr>
          <p:cNvPr id="231" name="Google Shape;231;g1ee8b2ca97d_0_0"/>
          <p:cNvGraphicFramePr/>
          <p:nvPr/>
        </p:nvGraphicFramePr>
        <p:xfrm>
          <a:off x="2667000" y="2844150"/>
          <a:ext cx="6858000" cy="1361224"/>
        </p:xfrm>
        <a:graphic>
          <a:graphicData uri="http://schemas.openxmlformats.org/drawingml/2006/table">
            <a:tbl>
              <a:tblPr>
                <a:noFill/>
                <a:tableStyleId>{4EDE6A54-505A-4D00-B458-48486218086F}</a:tableStyleId>
              </a:tblPr>
              <a:tblGrid>
                <a:gridCol w="3429000">
                  <a:extLst>
                    <a:ext uri="{9D8B030D-6E8A-4147-A177-3AD203B41FA5}">
                      <a16:colId xmlns:a16="http://schemas.microsoft.com/office/drawing/2014/main" val="20000"/>
                    </a:ext>
                  </a:extLst>
                </a:gridCol>
                <a:gridCol w="3429000">
                  <a:extLst>
                    <a:ext uri="{9D8B030D-6E8A-4147-A177-3AD203B41FA5}">
                      <a16:colId xmlns:a16="http://schemas.microsoft.com/office/drawing/2014/main" val="20001"/>
                    </a:ext>
                  </a:extLst>
                </a:gridCol>
              </a:tblGrid>
              <a:tr h="381000">
                <a:tc>
                  <a:txBody>
                    <a:bodyPr/>
                    <a:lstStyle/>
                    <a:p>
                      <a:pPr marL="0" marR="0" lvl="1" indent="0" algn="ctr" rtl="0">
                        <a:lnSpc>
                          <a:spcPct val="94000"/>
                        </a:lnSpc>
                        <a:spcBef>
                          <a:spcPts val="0"/>
                        </a:spcBef>
                        <a:spcAft>
                          <a:spcPts val="0"/>
                        </a:spcAft>
                        <a:buClr>
                          <a:schemeClr val="dk2"/>
                        </a:buClr>
                        <a:buSzPts val="1800"/>
                        <a:buFont typeface="Arial"/>
                        <a:buNone/>
                      </a:pPr>
                      <a:r>
                        <a:rPr lang="en-US" sz="1800" b="1" u="none" strike="noStrike" cap="none">
                          <a:solidFill>
                            <a:srgbClr val="101D49"/>
                          </a:solidFill>
                          <a:latin typeface="Calibri"/>
                          <a:ea typeface="Calibri"/>
                          <a:cs typeface="Calibri"/>
                          <a:sym typeface="Calibri"/>
                        </a:rPr>
                        <a:t>Calendar Year </a:t>
                      </a:r>
                      <a:endParaRPr sz="1800" b="1"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CCC"/>
                    </a:solidFill>
                  </a:tcPr>
                </a:tc>
                <a:tc>
                  <a:txBody>
                    <a:bodyPr/>
                    <a:lstStyle/>
                    <a:p>
                      <a:pPr marL="0" marR="0" lvl="1" indent="0" algn="ctr" rtl="0">
                        <a:lnSpc>
                          <a:spcPct val="94000"/>
                        </a:lnSpc>
                        <a:spcBef>
                          <a:spcPts val="0"/>
                        </a:spcBef>
                        <a:spcAft>
                          <a:spcPts val="0"/>
                        </a:spcAft>
                        <a:buClr>
                          <a:schemeClr val="dk2"/>
                        </a:buClr>
                        <a:buSzPts val="1800"/>
                        <a:buFont typeface="Arial"/>
                        <a:buNone/>
                      </a:pPr>
                      <a:r>
                        <a:rPr lang="en-US" sz="1800" b="1" u="none" strike="noStrike" cap="none">
                          <a:solidFill>
                            <a:srgbClr val="101D49"/>
                          </a:solidFill>
                          <a:latin typeface="Calibri"/>
                          <a:ea typeface="Calibri"/>
                          <a:cs typeface="Calibri"/>
                          <a:sym typeface="Calibri"/>
                        </a:rPr>
                        <a:t>Total Spend </a:t>
                      </a:r>
                      <a:endParaRPr sz="1800" b="1"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CCC"/>
                    </a:solidFill>
                  </a:tcPr>
                </a:tc>
                <a:extLst>
                  <a:ext uri="{0D108BD9-81ED-4DB2-BD59-A6C34878D82A}">
                    <a16:rowId xmlns:a16="http://schemas.microsoft.com/office/drawing/2014/main" val="10000"/>
                  </a:ext>
                </a:extLst>
              </a:tr>
              <a:tr h="381000">
                <a:tc>
                  <a:txBody>
                    <a:bodyPr/>
                    <a:lstStyle/>
                    <a:p>
                      <a:pPr marL="0" marR="0" lvl="1" indent="0" algn="ctr" rtl="0">
                        <a:lnSpc>
                          <a:spcPct val="94000"/>
                        </a:lnSpc>
                        <a:spcBef>
                          <a:spcPts val="0"/>
                        </a:spcBef>
                        <a:spcAft>
                          <a:spcPts val="0"/>
                        </a:spcAft>
                        <a:buClr>
                          <a:schemeClr val="dk2"/>
                        </a:buClr>
                        <a:buSzPts val="1800"/>
                        <a:buFont typeface="Arial"/>
                        <a:buNone/>
                      </a:pPr>
                      <a:r>
                        <a:rPr lang="en-US" sz="1800" u="none" strike="noStrike" cap="none">
                          <a:solidFill>
                            <a:srgbClr val="101D49"/>
                          </a:solidFill>
                          <a:latin typeface="Calibri"/>
                          <a:ea typeface="Calibri"/>
                          <a:cs typeface="Calibri"/>
                          <a:sym typeface="Calibri"/>
                        </a:rPr>
                        <a:t>202</a:t>
                      </a:r>
                      <a:r>
                        <a:rPr lang="en-US" sz="1800">
                          <a:solidFill>
                            <a:srgbClr val="101D49"/>
                          </a:solidFill>
                          <a:latin typeface="Calibri"/>
                          <a:ea typeface="Calibri"/>
                          <a:cs typeface="Calibri"/>
                          <a:sym typeface="Calibri"/>
                        </a:rPr>
                        <a:t>2</a:t>
                      </a:r>
                      <a:endParaRPr sz="1800"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1" indent="0" algn="ctr" rtl="0">
                        <a:lnSpc>
                          <a:spcPct val="94000"/>
                        </a:lnSpc>
                        <a:spcBef>
                          <a:spcPts val="0"/>
                        </a:spcBef>
                        <a:spcAft>
                          <a:spcPts val="0"/>
                        </a:spcAft>
                        <a:buClr>
                          <a:schemeClr val="dk2"/>
                        </a:buClr>
                        <a:buSzPts val="1800"/>
                        <a:buFont typeface="Arial"/>
                        <a:buNone/>
                      </a:pPr>
                      <a:r>
                        <a:rPr lang="en-US" sz="1800">
                          <a:solidFill>
                            <a:srgbClr val="101D49"/>
                          </a:solidFill>
                          <a:latin typeface="Calibri"/>
                          <a:ea typeface="Calibri"/>
                          <a:cs typeface="Calibri"/>
                          <a:sym typeface="Calibri"/>
                        </a:rPr>
                        <a:t>$251,980.03 </a:t>
                      </a:r>
                      <a:endParaRPr sz="1800">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marR="0" lvl="1" indent="0" algn="ctr" rtl="0">
                        <a:lnSpc>
                          <a:spcPct val="94000"/>
                        </a:lnSpc>
                        <a:spcBef>
                          <a:spcPts val="0"/>
                        </a:spcBef>
                        <a:spcAft>
                          <a:spcPts val="0"/>
                        </a:spcAft>
                        <a:buClr>
                          <a:schemeClr val="dk2"/>
                        </a:buClr>
                        <a:buSzPts val="1800"/>
                        <a:buFont typeface="Arial"/>
                        <a:buNone/>
                      </a:pPr>
                      <a:r>
                        <a:rPr lang="en-US" sz="1800" u="none" strike="noStrike" cap="none">
                          <a:solidFill>
                            <a:srgbClr val="101D49"/>
                          </a:solidFill>
                          <a:latin typeface="Calibri"/>
                          <a:ea typeface="Calibri"/>
                          <a:cs typeface="Calibri"/>
                          <a:sym typeface="Calibri"/>
                        </a:rPr>
                        <a:t>202</a:t>
                      </a:r>
                      <a:r>
                        <a:rPr lang="en-US" sz="1800">
                          <a:solidFill>
                            <a:srgbClr val="101D49"/>
                          </a:solidFill>
                          <a:latin typeface="Calibri"/>
                          <a:ea typeface="Calibri"/>
                          <a:cs typeface="Calibri"/>
                          <a:sym typeface="Calibri"/>
                        </a:rPr>
                        <a:t>3</a:t>
                      </a:r>
                      <a:r>
                        <a:rPr lang="en-US" sz="1800" u="none" strike="noStrike" cap="none">
                          <a:solidFill>
                            <a:srgbClr val="101D49"/>
                          </a:solidFill>
                          <a:latin typeface="Calibri"/>
                          <a:ea typeface="Calibri"/>
                          <a:cs typeface="Calibri"/>
                          <a:sym typeface="Calibri"/>
                        </a:rPr>
                        <a:t> </a:t>
                      </a:r>
                      <a:endParaRPr sz="1800"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ctr" rtl="0">
                        <a:lnSpc>
                          <a:spcPct val="115000"/>
                        </a:lnSpc>
                        <a:spcBef>
                          <a:spcPts val="0"/>
                        </a:spcBef>
                        <a:spcAft>
                          <a:spcPts val="0"/>
                        </a:spcAft>
                        <a:buNone/>
                      </a:pPr>
                      <a:r>
                        <a:rPr lang="en-US" sz="1800">
                          <a:solidFill>
                            <a:srgbClr val="101D49"/>
                          </a:solidFill>
                          <a:latin typeface="Calibri"/>
                          <a:ea typeface="Calibri"/>
                          <a:cs typeface="Calibri"/>
                          <a:sym typeface="Calibri"/>
                        </a:rPr>
                        <a:t>$439,470.85 </a:t>
                      </a:r>
                      <a:endParaRPr sz="1800">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6"/>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Term of Contract</a:t>
            </a:r>
            <a:endParaRPr/>
          </a:p>
        </p:txBody>
      </p:sp>
      <p:sp>
        <p:nvSpPr>
          <p:cNvPr id="238" name="Google Shape;238;p6"/>
          <p:cNvSpPr txBox="1">
            <a:spLocks noGrp="1"/>
          </p:cNvSpPr>
          <p:nvPr>
            <p:ph type="body" idx="1"/>
          </p:nvPr>
        </p:nvSpPr>
        <p:spPr>
          <a:xfrm>
            <a:off x="1371600" y="2286004"/>
            <a:ext cx="9058759" cy="2900191"/>
          </a:xfrm>
          <a:prstGeom prst="rect">
            <a:avLst/>
          </a:prstGeom>
          <a:noFill/>
          <a:ln>
            <a:noFill/>
          </a:ln>
        </p:spPr>
        <p:txBody>
          <a:bodyPr spcFirstLastPara="1" wrap="square" lIns="91425" tIns="45700" rIns="91425" bIns="45700" anchor="t" anchorCtr="0">
            <a:noAutofit/>
          </a:bodyPr>
          <a:lstStyle/>
          <a:p>
            <a:pPr marL="384038" lvl="0" indent="-453888" algn="l" rtl="0">
              <a:lnSpc>
                <a:spcPct val="94000"/>
              </a:lnSpc>
              <a:spcBef>
                <a:spcPts val="0"/>
              </a:spcBef>
              <a:spcAft>
                <a:spcPts val="0"/>
              </a:spcAft>
              <a:buClr>
                <a:srgbClr val="101D49"/>
              </a:buClr>
              <a:buSzPts val="3500"/>
              <a:buChar char="●"/>
            </a:pPr>
            <a:r>
              <a:rPr lang="en-US" sz="3500">
                <a:solidFill>
                  <a:srgbClr val="101D49"/>
                </a:solidFill>
              </a:rPr>
              <a:t>The term of the contract shall be for a period of ​four (4)​ years from the date of contract execution. There may be ​two (2)​ one-year renewals for a total of ​six (6)​ years at the State’s option.</a:t>
            </a:r>
            <a:endParaRPr sz="3500">
              <a:solidFill>
                <a:srgbClr val="101D4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7"/>
          <p:cNvSpPr txBox="1">
            <a:spLocks noGrp="1"/>
          </p:cNvSpPr>
          <p:nvPr>
            <p:ph type="title"/>
          </p:nvPr>
        </p:nvSpPr>
        <p:spPr>
          <a:xfrm>
            <a:off x="1381296" y="79201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Key Dates</a:t>
            </a:r>
            <a:endParaRPr/>
          </a:p>
        </p:txBody>
      </p:sp>
      <p:graphicFrame>
        <p:nvGraphicFramePr>
          <p:cNvPr id="245" name="Google Shape;245;p7"/>
          <p:cNvGraphicFramePr/>
          <p:nvPr/>
        </p:nvGraphicFramePr>
        <p:xfrm>
          <a:off x="1554246" y="2171690"/>
          <a:ext cx="9083500" cy="3321675"/>
        </p:xfrm>
        <a:graphic>
          <a:graphicData uri="http://schemas.openxmlformats.org/drawingml/2006/table">
            <a:tbl>
              <a:tblPr firstRow="1" bandRow="1">
                <a:noFill/>
                <a:tableStyleId>{D735A771-7853-4FE5-A003-58938AD355AC}</a:tableStyleId>
              </a:tblPr>
              <a:tblGrid>
                <a:gridCol w="5394075">
                  <a:extLst>
                    <a:ext uri="{9D8B030D-6E8A-4147-A177-3AD203B41FA5}">
                      <a16:colId xmlns:a16="http://schemas.microsoft.com/office/drawing/2014/main" val="20000"/>
                    </a:ext>
                  </a:extLst>
                </a:gridCol>
                <a:gridCol w="3689425">
                  <a:extLst>
                    <a:ext uri="{9D8B030D-6E8A-4147-A177-3AD203B41FA5}">
                      <a16:colId xmlns:a16="http://schemas.microsoft.com/office/drawing/2014/main" val="20001"/>
                    </a:ext>
                  </a:extLst>
                </a:gridCol>
              </a:tblGrid>
              <a:tr h="306925">
                <a:tc>
                  <a:txBody>
                    <a:bodyPr/>
                    <a:lstStyle/>
                    <a:p>
                      <a:pPr marL="0" marR="0" lvl="0" indent="0" algn="ctr" rtl="0">
                        <a:lnSpc>
                          <a:spcPct val="100000"/>
                        </a:lnSpc>
                        <a:spcBef>
                          <a:spcPts val="0"/>
                        </a:spcBef>
                        <a:spcAft>
                          <a:spcPts val="0"/>
                        </a:spcAft>
                        <a:buClr>
                          <a:srgbClr val="000000"/>
                        </a:buClr>
                        <a:buSzPts val="1500"/>
                        <a:buFont typeface="Arial"/>
                        <a:buNone/>
                      </a:pPr>
                      <a:r>
                        <a:rPr lang="en-US" sz="1500" u="none" strike="noStrike" cap="none">
                          <a:solidFill>
                            <a:schemeClr val="dk1"/>
                          </a:solidFill>
                          <a:latin typeface="Calibri"/>
                          <a:ea typeface="Calibri"/>
                          <a:cs typeface="Calibri"/>
                          <a:sym typeface="Calibri"/>
                        </a:rPr>
                        <a:t>Activity</a:t>
                      </a:r>
                      <a:endParaRPr sz="1500" u="none" strike="noStrike" cap="none">
                        <a:solidFill>
                          <a:schemeClr val="dk1"/>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CC6D6"/>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u="none" strike="noStrike" cap="none">
                          <a:solidFill>
                            <a:schemeClr val="dk1"/>
                          </a:solidFill>
                          <a:latin typeface="Calibri"/>
                          <a:ea typeface="Calibri"/>
                          <a:cs typeface="Calibri"/>
                          <a:sym typeface="Calibri"/>
                        </a:rPr>
                        <a:t>Date</a:t>
                      </a:r>
                      <a:endParaRPr sz="1500" u="none" strike="noStrike" cap="none">
                        <a:solidFill>
                          <a:schemeClr val="dk1"/>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301950">
                <a:tc>
                  <a:txBody>
                    <a:bodyPr/>
                    <a:lstStyle/>
                    <a:p>
                      <a:pPr marL="0" marR="0" lvl="0" indent="0" algn="l" rtl="0">
                        <a:lnSpc>
                          <a:spcPct val="100000"/>
                        </a:lnSpc>
                        <a:spcBef>
                          <a:spcPts val="0"/>
                        </a:spcBef>
                        <a:spcAft>
                          <a:spcPts val="0"/>
                        </a:spcAft>
                        <a:buClr>
                          <a:srgbClr val="000000"/>
                        </a:buClr>
                        <a:buSzPts val="1500"/>
                        <a:buFont typeface="Arial"/>
                        <a:buNone/>
                      </a:pPr>
                      <a:r>
                        <a:rPr lang="en-US" sz="1500" u="none" strike="noStrike" cap="none">
                          <a:solidFill>
                            <a:srgbClr val="101D49"/>
                          </a:solidFill>
                          <a:latin typeface="Calibri"/>
                          <a:ea typeface="Calibri"/>
                          <a:cs typeface="Calibri"/>
                          <a:sym typeface="Calibri"/>
                        </a:rPr>
                        <a:t>Issue of RFP</a:t>
                      </a:r>
                      <a:endParaRPr sz="15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u="none" strike="noStrike" cap="none">
                          <a:solidFill>
                            <a:srgbClr val="101D49"/>
                          </a:solidFill>
                          <a:latin typeface="Calibri"/>
                          <a:ea typeface="Calibri"/>
                          <a:cs typeface="Calibri"/>
                          <a:sym typeface="Calibri"/>
                        </a:rPr>
                        <a:t>January </a:t>
                      </a:r>
                      <a:r>
                        <a:rPr lang="en-US" sz="1500">
                          <a:solidFill>
                            <a:srgbClr val="101D49"/>
                          </a:solidFill>
                          <a:latin typeface="Calibri"/>
                          <a:ea typeface="Calibri"/>
                          <a:cs typeface="Calibri"/>
                          <a:sym typeface="Calibri"/>
                        </a:rPr>
                        <a:t>6</a:t>
                      </a:r>
                      <a:r>
                        <a:rPr lang="en-US" sz="1500" u="none" strike="noStrike" cap="none">
                          <a:solidFill>
                            <a:srgbClr val="101D49"/>
                          </a:solidFill>
                          <a:latin typeface="Calibri"/>
                          <a:ea typeface="Calibri"/>
                          <a:cs typeface="Calibri"/>
                          <a:sym typeface="Calibri"/>
                        </a:rPr>
                        <a:t>, 202</a:t>
                      </a:r>
                      <a:r>
                        <a:rPr lang="en-US" sz="1500">
                          <a:solidFill>
                            <a:srgbClr val="101D49"/>
                          </a:solidFill>
                          <a:latin typeface="Calibri"/>
                          <a:ea typeface="Calibri"/>
                          <a:cs typeface="Calibri"/>
                          <a:sym typeface="Calibri"/>
                        </a:rPr>
                        <a:t>5</a:t>
                      </a:r>
                      <a:endParaRPr sz="1400" u="none" strike="noStrike" cap="none">
                        <a:solidFill>
                          <a:srgbClr val="101D49"/>
                        </a:solidFill>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58275">
                <a:tc>
                  <a:txBody>
                    <a:bodyPr/>
                    <a:lstStyle/>
                    <a:p>
                      <a:pPr marL="0" marR="0" lvl="0" indent="0" algn="l" rtl="0">
                        <a:lnSpc>
                          <a:spcPct val="100000"/>
                        </a:lnSpc>
                        <a:spcBef>
                          <a:spcPts val="0"/>
                        </a:spcBef>
                        <a:spcAft>
                          <a:spcPts val="0"/>
                        </a:spcAft>
                        <a:buClr>
                          <a:srgbClr val="000000"/>
                        </a:buClr>
                        <a:buSzPts val="1500"/>
                        <a:buFont typeface="Arial"/>
                        <a:buNone/>
                      </a:pPr>
                      <a:r>
                        <a:rPr lang="en-US" sz="1500" u="none" strike="noStrike" cap="none">
                          <a:solidFill>
                            <a:srgbClr val="101D49"/>
                          </a:solidFill>
                          <a:latin typeface="Calibri"/>
                          <a:ea typeface="Calibri"/>
                          <a:cs typeface="Calibri"/>
                          <a:sym typeface="Calibri"/>
                        </a:rPr>
                        <a:t>Deadline to Submit Pre-Proposal Networking Form (Optional)</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u="none" strike="noStrike" cap="none">
                          <a:solidFill>
                            <a:srgbClr val="101D49"/>
                          </a:solidFill>
                          <a:latin typeface="Calibri"/>
                          <a:ea typeface="Calibri"/>
                          <a:cs typeface="Calibri"/>
                          <a:sym typeface="Calibri"/>
                        </a:rPr>
                        <a:t>January 2</a:t>
                      </a:r>
                      <a:r>
                        <a:rPr lang="en-US" sz="1500">
                          <a:solidFill>
                            <a:srgbClr val="101D49"/>
                          </a:solidFill>
                          <a:latin typeface="Calibri"/>
                          <a:ea typeface="Calibri"/>
                          <a:cs typeface="Calibri"/>
                          <a:sym typeface="Calibri"/>
                        </a:rPr>
                        <a:t>1</a:t>
                      </a:r>
                      <a:r>
                        <a:rPr lang="en-US" sz="1500" u="none" strike="noStrike" cap="none">
                          <a:solidFill>
                            <a:srgbClr val="101D49"/>
                          </a:solidFill>
                          <a:latin typeface="Calibri"/>
                          <a:ea typeface="Calibri"/>
                          <a:cs typeface="Calibri"/>
                          <a:sym typeface="Calibri"/>
                        </a:rPr>
                        <a:t>, 202</a:t>
                      </a:r>
                      <a:r>
                        <a:rPr lang="en-US" sz="1500">
                          <a:solidFill>
                            <a:srgbClr val="101D49"/>
                          </a:solidFill>
                          <a:latin typeface="Calibri"/>
                          <a:ea typeface="Calibri"/>
                          <a:cs typeface="Calibri"/>
                          <a:sym typeface="Calibri"/>
                        </a:rPr>
                        <a:t>5</a:t>
                      </a:r>
                      <a:endParaRPr sz="15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72725">
                <a:tc>
                  <a:txBody>
                    <a:bodyPr/>
                    <a:lstStyle/>
                    <a:p>
                      <a:pPr marL="0" marR="0" lvl="0" indent="0" algn="l" rtl="0">
                        <a:lnSpc>
                          <a:spcPct val="100000"/>
                        </a:lnSpc>
                        <a:spcBef>
                          <a:spcPts val="0"/>
                        </a:spcBef>
                        <a:spcAft>
                          <a:spcPts val="0"/>
                        </a:spcAft>
                        <a:buClr>
                          <a:srgbClr val="000000"/>
                        </a:buClr>
                        <a:buSzPts val="1500"/>
                        <a:buFont typeface="Arial"/>
                        <a:buNone/>
                      </a:pPr>
                      <a:r>
                        <a:rPr lang="en-US" sz="1500" u="none" strike="noStrike" cap="none">
                          <a:solidFill>
                            <a:srgbClr val="101D49"/>
                          </a:solidFill>
                          <a:latin typeface="Calibri"/>
                          <a:ea typeface="Calibri"/>
                          <a:cs typeface="Calibri"/>
                          <a:sym typeface="Calibri"/>
                        </a:rPr>
                        <a:t>Deadline to Submit First Round of Written Questions</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a:solidFill>
                            <a:srgbClr val="101D49"/>
                          </a:solidFill>
                          <a:latin typeface="Calibri"/>
                          <a:ea typeface="Calibri"/>
                          <a:cs typeface="Calibri"/>
                          <a:sym typeface="Calibri"/>
                        </a:rPr>
                        <a:t>February 10</a:t>
                      </a:r>
                      <a:r>
                        <a:rPr lang="en-US" sz="1500" u="none" strike="noStrike" cap="none">
                          <a:solidFill>
                            <a:srgbClr val="101D49"/>
                          </a:solidFill>
                          <a:latin typeface="Calibri"/>
                          <a:ea typeface="Calibri"/>
                          <a:cs typeface="Calibri"/>
                          <a:sym typeface="Calibri"/>
                        </a:rPr>
                        <a:t>, 202</a:t>
                      </a:r>
                      <a:r>
                        <a:rPr lang="en-US" sz="1500">
                          <a:solidFill>
                            <a:srgbClr val="101D49"/>
                          </a:solidFill>
                          <a:latin typeface="Calibri"/>
                          <a:ea typeface="Calibri"/>
                          <a:cs typeface="Calibri"/>
                          <a:sym typeface="Calibri"/>
                        </a:rPr>
                        <a:t>5</a:t>
                      </a:r>
                      <a:endParaRPr sz="15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01950">
                <a:tc>
                  <a:txBody>
                    <a:bodyPr/>
                    <a:lstStyle/>
                    <a:p>
                      <a:pPr marL="0" marR="0" lvl="0" indent="0" algn="l" rtl="0">
                        <a:lnSpc>
                          <a:spcPct val="100000"/>
                        </a:lnSpc>
                        <a:spcBef>
                          <a:spcPts val="0"/>
                        </a:spcBef>
                        <a:spcAft>
                          <a:spcPts val="0"/>
                        </a:spcAft>
                        <a:buClr>
                          <a:srgbClr val="101D49"/>
                        </a:buClr>
                        <a:buSzPts val="1500"/>
                        <a:buFont typeface="Calibri"/>
                        <a:buNone/>
                      </a:pPr>
                      <a:r>
                        <a:rPr lang="en-US" sz="1500" u="none" strike="noStrike" cap="none">
                          <a:solidFill>
                            <a:srgbClr val="101D49"/>
                          </a:solidFill>
                          <a:latin typeface="Calibri"/>
                          <a:ea typeface="Calibri"/>
                          <a:cs typeface="Calibri"/>
                          <a:sym typeface="Calibri"/>
                        </a:rPr>
                        <a:t>Response to First Round of Written Questions/RFP Amendments</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FF0000"/>
                        </a:buClr>
                        <a:buSzPts val="1500"/>
                        <a:buFont typeface="Calibri"/>
                        <a:buNone/>
                      </a:pPr>
                      <a:r>
                        <a:rPr lang="en-US" sz="1500" u="none" strike="noStrike" cap="none">
                          <a:solidFill>
                            <a:srgbClr val="101D49"/>
                          </a:solidFill>
                          <a:latin typeface="Calibri"/>
                          <a:ea typeface="Calibri"/>
                          <a:cs typeface="Calibri"/>
                          <a:sym typeface="Calibri"/>
                        </a:rPr>
                        <a:t>February </a:t>
                      </a:r>
                      <a:r>
                        <a:rPr lang="en-US" sz="1500">
                          <a:solidFill>
                            <a:srgbClr val="101D49"/>
                          </a:solidFill>
                          <a:latin typeface="Calibri"/>
                          <a:ea typeface="Calibri"/>
                          <a:cs typeface="Calibri"/>
                          <a:sym typeface="Calibri"/>
                        </a:rPr>
                        <a:t>24</a:t>
                      </a:r>
                      <a:r>
                        <a:rPr lang="en-US" sz="1500" u="none" strike="noStrike" cap="none">
                          <a:solidFill>
                            <a:srgbClr val="101D49"/>
                          </a:solidFill>
                          <a:latin typeface="Calibri"/>
                          <a:ea typeface="Calibri"/>
                          <a:cs typeface="Calibri"/>
                          <a:sym typeface="Calibri"/>
                        </a:rPr>
                        <a:t>, 202</a:t>
                      </a:r>
                      <a:r>
                        <a:rPr lang="en-US" sz="1500">
                          <a:solidFill>
                            <a:srgbClr val="101D49"/>
                          </a:solidFill>
                          <a:latin typeface="Calibri"/>
                          <a:ea typeface="Calibri"/>
                          <a:cs typeface="Calibri"/>
                          <a:sym typeface="Calibri"/>
                        </a:rPr>
                        <a:t>5</a:t>
                      </a:r>
                      <a:endParaRPr sz="15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521550">
                <a:tc>
                  <a:txBody>
                    <a:bodyPr/>
                    <a:lstStyle/>
                    <a:p>
                      <a:pPr marL="0" marR="0" lvl="0" indent="0" algn="l" rtl="0">
                        <a:lnSpc>
                          <a:spcPct val="100000"/>
                        </a:lnSpc>
                        <a:spcBef>
                          <a:spcPts val="0"/>
                        </a:spcBef>
                        <a:spcAft>
                          <a:spcPts val="0"/>
                        </a:spcAft>
                        <a:buClr>
                          <a:srgbClr val="101D49"/>
                        </a:buClr>
                        <a:buSzPts val="1500"/>
                        <a:buFont typeface="Calibri"/>
                        <a:buNone/>
                      </a:pPr>
                      <a:r>
                        <a:rPr lang="en-US" sz="1500" u="none" strike="noStrike" cap="none">
                          <a:solidFill>
                            <a:srgbClr val="101D49"/>
                          </a:solidFill>
                          <a:latin typeface="Calibri"/>
                          <a:ea typeface="Calibri"/>
                          <a:cs typeface="Calibri"/>
                          <a:sym typeface="Calibri"/>
                        </a:rPr>
                        <a:t>Intent to Respond (Optional) </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FF0000"/>
                        </a:buClr>
                        <a:buSzPts val="1500"/>
                        <a:buFont typeface="Calibri"/>
                        <a:buNone/>
                      </a:pPr>
                      <a:r>
                        <a:rPr lang="en-US" sz="1500" u="none" strike="noStrike" cap="none">
                          <a:solidFill>
                            <a:srgbClr val="101D49"/>
                          </a:solidFill>
                          <a:latin typeface="Calibri"/>
                          <a:ea typeface="Calibri"/>
                          <a:cs typeface="Calibri"/>
                          <a:sym typeface="Calibri"/>
                        </a:rPr>
                        <a:t>March </a:t>
                      </a:r>
                      <a:r>
                        <a:rPr lang="en-US" sz="1500">
                          <a:solidFill>
                            <a:srgbClr val="101D49"/>
                          </a:solidFill>
                          <a:latin typeface="Calibri"/>
                          <a:ea typeface="Calibri"/>
                          <a:cs typeface="Calibri"/>
                          <a:sym typeface="Calibri"/>
                        </a:rPr>
                        <a:t>10</a:t>
                      </a:r>
                      <a:r>
                        <a:rPr lang="en-US" sz="1500" u="none" strike="noStrike" cap="none">
                          <a:solidFill>
                            <a:srgbClr val="101D49"/>
                          </a:solidFill>
                          <a:latin typeface="Calibri"/>
                          <a:ea typeface="Calibri"/>
                          <a:cs typeface="Calibri"/>
                          <a:sym typeface="Calibri"/>
                        </a:rPr>
                        <a:t>, 202</a:t>
                      </a:r>
                      <a:r>
                        <a:rPr lang="en-US" sz="1500">
                          <a:solidFill>
                            <a:srgbClr val="101D49"/>
                          </a:solidFill>
                          <a:latin typeface="Calibri"/>
                          <a:ea typeface="Calibri"/>
                          <a:cs typeface="Calibri"/>
                          <a:sym typeface="Calibri"/>
                        </a:rPr>
                        <a:t>5</a:t>
                      </a:r>
                      <a:endParaRPr sz="1400" u="none" strike="noStrike" cap="none">
                        <a:solidFill>
                          <a:srgbClr val="101D49"/>
                        </a:solidFill>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521550">
                <a:tc>
                  <a:txBody>
                    <a:bodyPr/>
                    <a:lstStyle/>
                    <a:p>
                      <a:pPr marL="0" marR="0" lvl="0" indent="0" algn="l" rtl="0">
                        <a:lnSpc>
                          <a:spcPct val="100000"/>
                        </a:lnSpc>
                        <a:spcBef>
                          <a:spcPts val="0"/>
                        </a:spcBef>
                        <a:spcAft>
                          <a:spcPts val="0"/>
                        </a:spcAft>
                        <a:buClr>
                          <a:srgbClr val="000000"/>
                        </a:buClr>
                        <a:buSzPts val="1500"/>
                        <a:buFont typeface="Arial"/>
                        <a:buNone/>
                      </a:pPr>
                      <a:r>
                        <a:rPr lang="en-US" sz="1500" u="none" strike="noStrike" cap="none">
                          <a:solidFill>
                            <a:srgbClr val="101D49"/>
                          </a:solidFill>
                          <a:latin typeface="Calibri"/>
                          <a:ea typeface="Calibri"/>
                          <a:cs typeface="Calibri"/>
                          <a:sym typeface="Calibri"/>
                        </a:rPr>
                        <a:t>Submission process (Online Submission Form)</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u="none" strike="noStrike" cap="none">
                          <a:solidFill>
                            <a:srgbClr val="101D49"/>
                          </a:solidFill>
                          <a:latin typeface="Calibri"/>
                          <a:ea typeface="Calibri"/>
                          <a:cs typeface="Calibri"/>
                          <a:sym typeface="Calibri"/>
                        </a:rPr>
                        <a:t>March </a:t>
                      </a:r>
                      <a:r>
                        <a:rPr lang="en-US" sz="1500">
                          <a:solidFill>
                            <a:srgbClr val="101D49"/>
                          </a:solidFill>
                          <a:latin typeface="Calibri"/>
                          <a:ea typeface="Calibri"/>
                          <a:cs typeface="Calibri"/>
                          <a:sym typeface="Calibri"/>
                        </a:rPr>
                        <a:t>31</a:t>
                      </a:r>
                      <a:r>
                        <a:rPr lang="en-US" sz="1500" u="none" strike="noStrike" cap="none">
                          <a:solidFill>
                            <a:srgbClr val="101D49"/>
                          </a:solidFill>
                          <a:latin typeface="Calibri"/>
                          <a:ea typeface="Calibri"/>
                          <a:cs typeface="Calibri"/>
                          <a:sym typeface="Calibri"/>
                        </a:rPr>
                        <a:t>, 202</a:t>
                      </a:r>
                      <a:r>
                        <a:rPr lang="en-US" sz="1500">
                          <a:solidFill>
                            <a:srgbClr val="101D49"/>
                          </a:solidFill>
                          <a:latin typeface="Calibri"/>
                          <a:ea typeface="Calibri"/>
                          <a:cs typeface="Calibri"/>
                          <a:sym typeface="Calibri"/>
                        </a:rPr>
                        <a:t>5</a:t>
                      </a:r>
                      <a:endParaRPr sz="15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01600">
                <a:tc>
                  <a:txBody>
                    <a:bodyPr/>
                    <a:lstStyle/>
                    <a:p>
                      <a:pPr marL="0" marR="0" lvl="0" indent="0" algn="l" rtl="0">
                        <a:lnSpc>
                          <a:spcPct val="100000"/>
                        </a:lnSpc>
                        <a:spcBef>
                          <a:spcPts val="0"/>
                        </a:spcBef>
                        <a:spcAft>
                          <a:spcPts val="0"/>
                        </a:spcAft>
                        <a:buClr>
                          <a:srgbClr val="000000"/>
                        </a:buClr>
                        <a:buSzPts val="1500"/>
                        <a:buFont typeface="Arial"/>
                        <a:buNone/>
                      </a:pPr>
                      <a:r>
                        <a:rPr lang="en-US" sz="1500" u="none" strike="noStrike" cap="none">
                          <a:solidFill>
                            <a:srgbClr val="101D49"/>
                          </a:solidFill>
                          <a:latin typeface="Calibri"/>
                          <a:ea typeface="Calibri"/>
                          <a:cs typeface="Calibri"/>
                          <a:sym typeface="Calibri"/>
                        </a:rPr>
                        <a:t>Submission of Reference Check Forms to the State</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a:solidFill>
                            <a:srgbClr val="101D49"/>
                          </a:solidFill>
                          <a:latin typeface="Calibri"/>
                          <a:ea typeface="Calibri"/>
                          <a:cs typeface="Calibri"/>
                          <a:sym typeface="Calibri"/>
                        </a:rPr>
                        <a:t>April 3</a:t>
                      </a:r>
                      <a:r>
                        <a:rPr lang="en-US" sz="1500" u="none" strike="noStrike" cap="none">
                          <a:solidFill>
                            <a:srgbClr val="101D49"/>
                          </a:solidFill>
                          <a:latin typeface="Calibri"/>
                          <a:ea typeface="Calibri"/>
                          <a:cs typeface="Calibri"/>
                          <a:sym typeface="Calibri"/>
                        </a:rPr>
                        <a:t>, 202</a:t>
                      </a:r>
                      <a:r>
                        <a:rPr lang="en-US" sz="1500">
                          <a:solidFill>
                            <a:srgbClr val="101D49"/>
                          </a:solidFill>
                          <a:latin typeface="Calibri"/>
                          <a:ea typeface="Calibri"/>
                          <a:cs typeface="Calibri"/>
                          <a:sym typeface="Calibri"/>
                        </a:rPr>
                        <a:t>5</a:t>
                      </a:r>
                      <a:endParaRPr sz="15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190500">
                <a:tc>
                  <a:txBody>
                    <a:bodyPr/>
                    <a:lstStyle/>
                    <a:p>
                      <a:pPr marL="0" marR="0" lvl="0" indent="0" algn="l" rtl="0">
                        <a:lnSpc>
                          <a:spcPct val="100000"/>
                        </a:lnSpc>
                        <a:spcBef>
                          <a:spcPts val="0"/>
                        </a:spcBef>
                        <a:spcAft>
                          <a:spcPts val="0"/>
                        </a:spcAft>
                        <a:buClr>
                          <a:srgbClr val="101D49"/>
                        </a:buClr>
                        <a:buSzPts val="1500"/>
                        <a:buFont typeface="Calibri"/>
                        <a:buNone/>
                      </a:pPr>
                      <a:r>
                        <a:rPr lang="en-US" sz="1500" u="none" strike="noStrike" cap="none">
                          <a:solidFill>
                            <a:srgbClr val="101D49"/>
                          </a:solidFill>
                          <a:latin typeface="Calibri"/>
                          <a:ea typeface="Calibri"/>
                          <a:cs typeface="Calibri"/>
                          <a:sym typeface="Calibri"/>
                        </a:rPr>
                        <a:t>RFP Award Recommendation</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500" u="none" strike="noStrike" cap="none">
                          <a:solidFill>
                            <a:srgbClr val="101D49"/>
                          </a:solidFill>
                          <a:latin typeface="Calibri"/>
                          <a:ea typeface="Calibri"/>
                          <a:cs typeface="Calibri"/>
                          <a:sym typeface="Calibri"/>
                        </a:rPr>
                        <a:t>TBD</a:t>
                      </a:r>
                      <a:endParaRPr sz="15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Executive Summary</a:t>
            </a:r>
            <a:endParaRPr/>
          </a:p>
        </p:txBody>
      </p:sp>
      <p:sp>
        <p:nvSpPr>
          <p:cNvPr id="252" name="Google Shape;252;p8"/>
          <p:cNvSpPr txBox="1">
            <a:spLocks noGrp="1"/>
          </p:cNvSpPr>
          <p:nvPr>
            <p:ph type="body" idx="1"/>
          </p:nvPr>
        </p:nvSpPr>
        <p:spPr>
          <a:xfrm>
            <a:off x="1371600" y="1848255"/>
            <a:ext cx="9601200" cy="4041608"/>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000"/>
              <a:buNone/>
            </a:pPr>
            <a:r>
              <a:rPr lang="en-US" sz="1800">
                <a:solidFill>
                  <a:srgbClr val="101D49"/>
                </a:solidFill>
              </a:rPr>
              <a:t>At a minimum, Respondents’ Executive Summaries must address the following (also outlined in Section 2.2 of the RFP):</a:t>
            </a:r>
            <a:endParaRPr sz="180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a:solidFill>
                  <a:srgbClr val="101D49"/>
                </a:solidFill>
              </a:rPr>
              <a:t>State understanding and agreement to Section 1 of the RFP</a:t>
            </a:r>
            <a:endParaRPr sz="180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a:solidFill>
                  <a:srgbClr val="101D49"/>
                </a:solidFill>
              </a:rPr>
              <a:t>Summarize ability and desire to supply the required services</a:t>
            </a:r>
            <a:endParaRPr sz="1800">
              <a:solidFill>
                <a:srgbClr val="101D49"/>
              </a:solidFill>
            </a:endParaRPr>
          </a:p>
          <a:p>
            <a:pPr marL="914377" lvl="1" indent="-371338" algn="l" rtl="0">
              <a:lnSpc>
                <a:spcPct val="94000"/>
              </a:lnSpc>
              <a:spcBef>
                <a:spcPts val="700"/>
              </a:spcBef>
              <a:spcAft>
                <a:spcPts val="0"/>
              </a:spcAft>
              <a:buClr>
                <a:srgbClr val="101D49"/>
              </a:buClr>
              <a:buSzPts val="1800"/>
              <a:buChar char="○"/>
            </a:pPr>
            <a:r>
              <a:rPr lang="en-US" sz="1800" i="0">
                <a:solidFill>
                  <a:srgbClr val="101D49"/>
                </a:solidFill>
              </a:rPr>
              <a:t>Address the Contract terms and Minimum Requirements</a:t>
            </a:r>
            <a:endParaRPr sz="180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a:solidFill>
                  <a:srgbClr val="101D49"/>
                </a:solidFill>
              </a:rPr>
              <a:t>Include address, phone number, and email of primary contact </a:t>
            </a:r>
            <a:endParaRPr sz="180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a:solidFill>
                  <a:srgbClr val="101D49"/>
                </a:solidFill>
              </a:rPr>
              <a:t>State understanding of the respondent notification</a:t>
            </a:r>
            <a:endParaRPr sz="180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a:solidFill>
                  <a:srgbClr val="101D49"/>
                </a:solidFill>
              </a:rPr>
              <a:t>Ensure the Executive Summary is signed by an authorized representative </a:t>
            </a:r>
            <a:endParaRPr sz="180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a:solidFill>
                  <a:srgbClr val="101D49"/>
                </a:solidFill>
              </a:rPr>
              <a:t>List any confidential information and justification</a:t>
            </a:r>
            <a:endParaRPr sz="1800">
              <a:solidFill>
                <a:srgbClr val="101D49"/>
              </a:solidFill>
            </a:endParaRPr>
          </a:p>
          <a:p>
            <a:pPr marL="0" lvl="0" indent="0" algn="l" rtl="0">
              <a:lnSpc>
                <a:spcPct val="94000"/>
              </a:lnSpc>
              <a:spcBef>
                <a:spcPts val="1200"/>
              </a:spcBef>
              <a:spcAft>
                <a:spcPts val="0"/>
              </a:spcAft>
              <a:buClr>
                <a:srgbClr val="101D49"/>
              </a:buClr>
              <a:buSzPts val="2000"/>
              <a:buNone/>
            </a:pPr>
            <a:r>
              <a:rPr lang="en-US" sz="1800" i="0">
                <a:solidFill>
                  <a:srgbClr val="101D49"/>
                </a:solidFill>
              </a:rPr>
              <a:t>Additional “cover letter” information ma</a:t>
            </a:r>
            <a:r>
              <a:rPr lang="en-US" sz="1800">
                <a:solidFill>
                  <a:srgbClr val="101D49"/>
                </a:solidFill>
              </a:rPr>
              <a:t>y be included </a:t>
            </a:r>
            <a:r>
              <a:rPr lang="en-US" sz="1800" i="0">
                <a:solidFill>
                  <a:srgbClr val="101D49"/>
                </a:solidFill>
              </a:rPr>
              <a:t>within the Executive Summary if desired.</a:t>
            </a:r>
            <a:endParaRPr sz="1800">
              <a:solidFill>
                <a:srgbClr val="101D49"/>
              </a:solidFill>
            </a:endParaRPr>
          </a:p>
          <a:p>
            <a:pPr marL="384038" lvl="0" indent="-257038" algn="l" rtl="0">
              <a:lnSpc>
                <a:spcPct val="94000"/>
              </a:lnSpc>
              <a:spcBef>
                <a:spcPts val="1200"/>
              </a:spcBef>
              <a:spcAft>
                <a:spcPts val="0"/>
              </a:spcAft>
              <a:buClr>
                <a:schemeClr val="dk2"/>
              </a:buClr>
              <a:buSzPts val="2000"/>
              <a:buNone/>
            </a:pPr>
            <a:endParaRPr>
              <a:solidFill>
                <a:srgbClr val="101D49"/>
              </a:solidFill>
            </a:endParaRPr>
          </a:p>
        </p:txBody>
      </p:sp>
    </p:spTree>
  </p:cSld>
  <p:clrMapOvr>
    <a:masterClrMapping/>
  </p:clrMapOvr>
</p:sld>
</file>

<file path=ppt/theme/theme1.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3872</Words>
  <Application>Microsoft Office PowerPoint</Application>
  <PresentationFormat>Widescreen</PresentationFormat>
  <Paragraphs>481</Paragraphs>
  <Slides>45</Slides>
  <Notes>45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45</vt:i4>
      </vt:variant>
    </vt:vector>
  </HeadingPairs>
  <TitlesOfParts>
    <vt:vector size="53" baseType="lpstr">
      <vt:lpstr>Calibri</vt:lpstr>
      <vt:lpstr>Noto Sans Symbols</vt:lpstr>
      <vt:lpstr>Arial</vt:lpstr>
      <vt:lpstr>Times New Roman</vt:lpstr>
      <vt:lpstr>Libre Franklin</vt:lpstr>
      <vt:lpstr>Garamond</vt:lpstr>
      <vt:lpstr>Crop</vt:lpstr>
      <vt:lpstr>Crop</vt:lpstr>
      <vt:lpstr>REQUEST FOR PROPOSAL 25-82958  AMERICAN SIGN LANGUAGE (ASL) INTERPRETATION SERVICES  INDIANA DEPARTMENT OF ADMINISTRATION   PRE-PROPOSAL CONFERENCE  JANUARY 22, 2025  IDOA/PROCUREMENT DIVISION</vt:lpstr>
      <vt:lpstr>Agenda</vt:lpstr>
      <vt:lpstr>General Information</vt:lpstr>
      <vt:lpstr>Purpose of the RFP and Background</vt:lpstr>
      <vt:lpstr>Scope of Work – Attachment K</vt:lpstr>
      <vt:lpstr>Scope of Work – Attachment K (cont.)</vt:lpstr>
      <vt:lpstr>Term of Contract</vt:lpstr>
      <vt:lpstr>Key Dates</vt:lpstr>
      <vt:lpstr>Executive Summary</vt:lpstr>
      <vt:lpstr>Attestation Form</vt:lpstr>
      <vt:lpstr>Buy Indiana &amp; IEI</vt:lpstr>
      <vt:lpstr>Business Proposal (Attachment E)</vt:lpstr>
      <vt:lpstr>Business Proposal (Attachment E) (cont.)</vt:lpstr>
      <vt:lpstr>Technical Proposal (Attachment F)</vt:lpstr>
      <vt:lpstr>Minimum Requirements (Attachment F1)</vt:lpstr>
      <vt:lpstr>Cost Proposal (Attachment D)</vt:lpstr>
      <vt:lpstr>Cost Proposal (Attachment D) (cont.)</vt:lpstr>
      <vt:lpstr>Cost Proposal (Attachment D) (cont.)</vt:lpstr>
      <vt:lpstr>Cost Proposal (Attachment D) (cont.)</vt:lpstr>
      <vt:lpstr>Cost Proposal (Attachment D) (cont.)</vt:lpstr>
      <vt:lpstr>Cost Proposal (Attachment D) (cont.)</vt:lpstr>
      <vt:lpstr>Confidential Information</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Optional Submission Forms/Documents </vt:lpstr>
      <vt:lpstr>Required Submission Forms/Documents </vt:lpstr>
      <vt:lpstr>Submission Requirements </vt:lpstr>
      <vt:lpstr>Additional Information</vt:lpstr>
      <vt:lpstr>Questions </vt:lpstr>
      <vt:lpstr>Thank You  Lindsey Osborne liosborne@idoa.in.gov   Division of Supplier Diversity mwbecompliance@idoa.in.gov  www.in.gov/idoa/mwbe/payaudit.htm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Thayer, Jessica (IDOA)</dc:creator>
  <cp:lastModifiedBy>Osborne, Lindsey</cp:lastModifiedBy>
  <cp:revision>1</cp:revision>
  <dcterms:created xsi:type="dcterms:W3CDTF">2018-02-20T21:33:06Z</dcterms:created>
  <dcterms:modified xsi:type="dcterms:W3CDTF">2025-01-21T17:45:30Z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0x010100BFAFF4857513A34FA383C01A713AA910</vt:lpwstr>
  </property>
</Properties>
</file>